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7" r:id="rId2"/>
    <p:sldId id="366" r:id="rId3"/>
    <p:sldId id="408" r:id="rId4"/>
    <p:sldId id="368" r:id="rId5"/>
    <p:sldId id="403" r:id="rId6"/>
  </p:sldIdLst>
  <p:sldSz cx="12192000" cy="6858000"/>
  <p:notesSz cx="6797675" cy="99282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487" autoAdjust="0"/>
    <p:restoredTop sz="94651" autoAdjust="0"/>
  </p:normalViewPr>
  <p:slideViewPr>
    <p:cSldViewPr snapToGrid="0">
      <p:cViewPr varScale="1">
        <p:scale>
          <a:sx n="117" d="100"/>
          <a:sy n="117" d="100"/>
        </p:scale>
        <p:origin x="-330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Grid="0">
      <p:cViewPr varScale="1">
        <p:scale>
          <a:sx n="44" d="100"/>
          <a:sy n="44" d="100"/>
        </p:scale>
        <p:origin x="2852" y="3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125B067D-FB87-47ED-B069-2C0B56FD27EE}" type="datetimeFigureOut">
              <a:rPr lang="en-IE"/>
              <a:pPr>
                <a:defRPr/>
              </a:pPr>
              <a:t>28/10/2016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CCA674E0-2D1E-4FD6-9434-97FBD499E114}" type="slidenum">
              <a:rPr lang="en-IE"/>
              <a:pPr>
                <a:defRPr/>
              </a:pPr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8106977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406B3379-EF5D-4AC2-B189-93864E19C7C0}" type="datetimeFigureOut">
              <a:rPr lang="en-GB"/>
              <a:pPr>
                <a:defRPr/>
              </a:pPr>
              <a:t>28/10/2016</a:t>
            </a:fld>
            <a:endParaRPr lang="en-GB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488" y="744538"/>
            <a:ext cx="6616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6463"/>
            <a:ext cx="54387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15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18CD4E9F-7169-44BA-A305-FCBA9EC09DD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566177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8CD4E9F-7169-44BA-A305-FCBA9EC09DD1}" type="slidenum">
              <a:rPr lang="en-GB" smtClean="0"/>
              <a:pPr>
                <a:defRPr/>
              </a:pPr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02794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44F91D-D607-47D9-A3A1-94A7A0AF3D41}" type="datetimeFigureOut">
              <a:rPr lang="en-IE"/>
              <a:pPr>
                <a:defRPr/>
              </a:pPr>
              <a:t>28/10/2016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A4F52D-E756-4023-B24E-6EF588B7DCCF}" type="datetimeFigureOut">
              <a:rPr lang="en-IE"/>
              <a:pPr>
                <a:defRPr/>
              </a:pPr>
              <a:t>28/10/2016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FB2A5B-BC26-46D6-9A9B-8831729D82C8}" type="slidenum">
              <a:rPr lang="en-IE"/>
              <a:pPr>
                <a:defRPr/>
              </a:pPr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750071-AB9D-40B5-8355-45EE8C2E5E91}" type="datetimeFigureOut">
              <a:rPr lang="en-IE"/>
              <a:pPr>
                <a:defRPr/>
              </a:pPr>
              <a:t>28/10/2016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F9B664-A9BB-47E7-9E4E-88BB730CA8CE}" type="slidenum">
              <a:rPr lang="en-IE"/>
              <a:pPr>
                <a:defRPr/>
              </a:pPr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02D470-E8EC-4FCB-886A-A3076AE00304}" type="datetimeFigureOut">
              <a:rPr lang="en-IE"/>
              <a:pPr>
                <a:defRPr/>
              </a:pPr>
              <a:t>28/10/2016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98C0A2-7469-4BAB-8AD9-7FD4AEBA0C51}" type="slidenum">
              <a:rPr lang="en-IE"/>
              <a:pPr>
                <a:defRPr/>
              </a:pPr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990560-8B5A-4C53-AAA7-902F2B4A0AAE}" type="datetimeFigureOut">
              <a:rPr lang="en-IE"/>
              <a:pPr>
                <a:defRPr/>
              </a:pPr>
              <a:t>28/10/2016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F0CCC5-1E85-4BA5-8DBB-BC8370E654AF}" type="slidenum">
              <a:rPr lang="en-IE"/>
              <a:pPr>
                <a:defRPr/>
              </a:pPr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70FE57-1E2C-42FE-ACF2-01F4C804AE23}" type="datetimeFigureOut">
              <a:rPr lang="en-IE"/>
              <a:pPr>
                <a:defRPr/>
              </a:pPr>
              <a:t>28/10/2016</a:t>
            </a:fld>
            <a:endParaRPr lang="en-IE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E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36BDA4-34F2-467A-96E8-510DABCD03D4}" type="slidenum">
              <a:rPr lang="en-IE"/>
              <a:pPr>
                <a:defRPr/>
              </a:pPr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541970-CEB2-43DC-9F1F-1F8E933FA0F1}" type="datetimeFigureOut">
              <a:rPr lang="en-IE"/>
              <a:pPr>
                <a:defRPr/>
              </a:pPr>
              <a:t>28/10/2016</a:t>
            </a:fld>
            <a:endParaRPr lang="en-IE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E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5CDBE9-8A14-4093-AB9B-061C307FF40E}" type="slidenum">
              <a:rPr lang="en-IE"/>
              <a:pPr>
                <a:defRPr/>
              </a:pPr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0FF7FA-FC33-4598-8A35-618566A6B480}" type="datetimeFigureOut">
              <a:rPr lang="en-IE"/>
              <a:pPr>
                <a:defRPr/>
              </a:pPr>
              <a:t>28/10/2016</a:t>
            </a:fld>
            <a:endParaRPr lang="en-IE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E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F237C3-B689-486F-9065-BCF15C3797A1}" type="slidenum">
              <a:rPr lang="en-IE"/>
              <a:pPr>
                <a:defRPr/>
              </a:pPr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433509-7A25-4D05-97C1-1089BA8E66F4}" type="datetimeFigureOut">
              <a:rPr lang="en-IE"/>
              <a:pPr>
                <a:defRPr/>
              </a:pPr>
              <a:t>28/10/2016</a:t>
            </a:fld>
            <a:endParaRPr lang="en-IE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E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35284D-4D1F-4603-B778-4AC0F7622E77}" type="slidenum">
              <a:rPr lang="en-IE"/>
              <a:pPr>
                <a:defRPr/>
              </a:pPr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7B65F0-0442-4257-AFBA-36523DCFE023}" type="datetimeFigureOut">
              <a:rPr lang="en-IE"/>
              <a:pPr>
                <a:defRPr/>
              </a:pPr>
              <a:t>28/10/2016</a:t>
            </a:fld>
            <a:endParaRPr lang="en-IE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E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F2CD70-132A-4ED3-BEB2-7033B1EC2F6E}" type="slidenum">
              <a:rPr lang="en-IE"/>
              <a:pPr>
                <a:defRPr/>
              </a:pPr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IE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AC2A75-E741-487C-9196-6D179E0F3A73}" type="datetimeFigureOut">
              <a:rPr lang="en-IE"/>
              <a:pPr>
                <a:defRPr/>
              </a:pPr>
              <a:t>28/10/2016</a:t>
            </a:fld>
            <a:endParaRPr lang="en-IE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E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A7C951-A3FC-4BD1-9E0E-AA33D5149547}" type="slidenum">
              <a:rPr lang="en-IE"/>
              <a:pPr>
                <a:defRPr/>
              </a:pPr>
              <a:t>‹#›</a:t>
            </a:fld>
            <a:endParaRPr lang="en-I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IE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321CAFB-74D1-41A7-B660-995E3D1B2C2D}" type="datetimeFigureOut">
              <a:rPr lang="en-IE"/>
              <a:pPr>
                <a:defRPr/>
              </a:pPr>
              <a:t>28/10/2016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3DE5BDC-D211-4288-BC7B-32ED3D5D5A8D}" type="slidenum">
              <a:rPr lang="en-IE"/>
              <a:pPr>
                <a:defRPr/>
              </a:pPr>
              <a:t>‹#›</a:t>
            </a:fld>
            <a:endParaRPr lang="en-IE"/>
          </a:p>
        </p:txBody>
      </p:sp>
      <p:pic>
        <p:nvPicPr>
          <p:cNvPr id="1031" name="Picture 3"/>
          <p:cNvPicPr>
            <a:picLocks noChangeAspect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8734425" y="6305550"/>
            <a:ext cx="2133600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ctrTitle"/>
          </p:nvPr>
        </p:nvSpPr>
        <p:spPr>
          <a:xfrm>
            <a:off x="1851025" y="1079500"/>
            <a:ext cx="9144000" cy="2387600"/>
          </a:xfrm>
        </p:spPr>
        <p:txBody>
          <a:bodyPr/>
          <a:lstStyle/>
          <a:p>
            <a:pPr algn="l"/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200" dirty="0" smtClean="0"/>
              <a:t>The Value of Data – The OCIO Perspective</a:t>
            </a:r>
            <a:endParaRPr lang="en-IE" sz="3600" dirty="0" smtClean="0"/>
          </a:p>
        </p:txBody>
      </p:sp>
      <p:sp>
        <p:nvSpPr>
          <p:cNvPr id="15362" name="Title 1"/>
          <p:cNvSpPr txBox="1">
            <a:spLocks/>
          </p:cNvSpPr>
          <p:nvPr/>
        </p:nvSpPr>
        <p:spPr bwMode="auto">
          <a:xfrm>
            <a:off x="530225" y="4162425"/>
            <a:ext cx="4498975" cy="238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eaLnBrk="0" hangingPunct="0">
              <a:lnSpc>
                <a:spcPct val="90000"/>
              </a:lnSpc>
            </a:pPr>
            <a:r>
              <a:rPr lang="en-US" sz="3600">
                <a:latin typeface="Calibri Light" pitchFamily="34" charset="0"/>
              </a:rPr>
              <a:t/>
            </a:r>
            <a:br>
              <a:rPr lang="en-US" sz="3600">
                <a:latin typeface="Calibri Light" pitchFamily="34" charset="0"/>
              </a:rPr>
            </a:br>
            <a:r>
              <a:rPr lang="en-US" sz="3200">
                <a:latin typeface="Calibri Light" pitchFamily="34" charset="0"/>
              </a:rPr>
              <a:t>Barry Lowry</a:t>
            </a:r>
          </a:p>
          <a:p>
            <a:pPr eaLnBrk="0" hangingPunct="0">
              <a:lnSpc>
                <a:spcPct val="90000"/>
              </a:lnSpc>
            </a:pPr>
            <a:r>
              <a:rPr lang="en-US" sz="3200">
                <a:latin typeface="Calibri Light" pitchFamily="34" charset="0"/>
              </a:rPr>
              <a:t>Government CIO</a:t>
            </a:r>
          </a:p>
          <a:p>
            <a:pPr eaLnBrk="0" hangingPunct="0">
              <a:lnSpc>
                <a:spcPct val="90000"/>
              </a:lnSpc>
            </a:pPr>
            <a:r>
              <a:rPr lang="en-US" sz="3200">
                <a:latin typeface="Calibri Light" pitchFamily="34" charset="0"/>
              </a:rPr>
              <a:t>October 2016</a:t>
            </a:r>
            <a:endParaRPr lang="en-IE" sz="3600">
              <a:latin typeface="Calibri Ligh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Picture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505950" y="6083300"/>
            <a:ext cx="2133600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6" name="Picture 7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92400" y="0"/>
            <a:ext cx="9405938" cy="6745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7" name="Title 5"/>
          <p:cNvSpPr>
            <a:spLocks noGrp="1"/>
          </p:cNvSpPr>
          <p:nvPr>
            <p:ph type="ctrTitle"/>
          </p:nvPr>
        </p:nvSpPr>
        <p:spPr>
          <a:xfrm>
            <a:off x="76200" y="1562100"/>
            <a:ext cx="2463800" cy="2387600"/>
          </a:xfrm>
        </p:spPr>
        <p:txBody>
          <a:bodyPr/>
          <a:lstStyle/>
          <a:p>
            <a:pPr eaLnBrk="1" hangingPunct="1"/>
            <a:r>
              <a:rPr lang="en-IE" sz="4000" dirty="0" smtClean="0">
                <a:solidFill>
                  <a:srgbClr val="FF0000"/>
                </a:solidFill>
              </a:rPr>
              <a:t>Public Service ICT Strategy (2015)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5" name="Rectangle 2054"/>
          <p:cNvSpPr/>
          <p:nvPr/>
        </p:nvSpPr>
        <p:spPr>
          <a:xfrm>
            <a:off x="8491870" y="6131442"/>
            <a:ext cx="2707758" cy="72655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71589" y="0"/>
            <a:ext cx="10037609" cy="67334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044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07181" y="0"/>
            <a:ext cx="11506200" cy="1143000"/>
          </a:xfrm>
        </p:spPr>
        <p:txBody>
          <a:bodyPr/>
          <a:lstStyle/>
          <a:p>
            <a:pPr eaLnBrk="1" hangingPunct="1"/>
            <a:r>
              <a:rPr lang="en-GB" dirty="0" smtClean="0">
                <a:solidFill>
                  <a:srgbClr val="FF0000"/>
                </a:solidFill>
              </a:rPr>
              <a:t>Why the NSB Strategy is important:</a:t>
            </a:r>
          </a:p>
        </p:txBody>
      </p:sp>
      <p:sp>
        <p:nvSpPr>
          <p:cNvPr id="1741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07181" y="1143000"/>
            <a:ext cx="11685587" cy="4525962"/>
          </a:xfrm>
        </p:spPr>
        <p:txBody>
          <a:bodyPr/>
          <a:lstStyle/>
          <a:p>
            <a:pPr marL="722313" lvl="1" indent="-533400" defTabSz="895350" eaLnBrk="1" hangingPunct="1">
              <a:lnSpc>
                <a:spcPct val="110000"/>
              </a:lnSpc>
            </a:pPr>
            <a:r>
              <a:rPr lang="en-GB" sz="3600" dirty="0" smtClean="0"/>
              <a:t>Harnessing the power of collective data for better policy making;</a:t>
            </a:r>
          </a:p>
          <a:p>
            <a:pPr marL="722313" lvl="1" indent="-533400" defTabSz="895350" eaLnBrk="1" hangingPunct="1">
              <a:lnSpc>
                <a:spcPct val="110000"/>
              </a:lnSpc>
            </a:pPr>
            <a:r>
              <a:rPr lang="en-GB" sz="3600" dirty="0"/>
              <a:t>Harnessing the power of </a:t>
            </a:r>
            <a:r>
              <a:rPr lang="en-GB" sz="3600" dirty="0" smtClean="0"/>
              <a:t>individual </a:t>
            </a:r>
            <a:r>
              <a:rPr lang="en-GB" sz="3600" dirty="0"/>
              <a:t>data for a better user experience</a:t>
            </a:r>
            <a:r>
              <a:rPr lang="en-GB" sz="3600" dirty="0" smtClean="0"/>
              <a:t>;</a:t>
            </a:r>
          </a:p>
          <a:p>
            <a:pPr marL="722313" lvl="1" indent="-533400" defTabSz="895350" eaLnBrk="1" hangingPunct="1">
              <a:lnSpc>
                <a:spcPct val="110000"/>
              </a:lnSpc>
            </a:pPr>
            <a:r>
              <a:rPr lang="en-GB" sz="3600" dirty="0" smtClean="0"/>
              <a:t>Assisting more open and transparent government;</a:t>
            </a:r>
          </a:p>
          <a:p>
            <a:pPr marL="722313" lvl="1" indent="-533400" defTabSz="895350" eaLnBrk="1" hangingPunct="1">
              <a:lnSpc>
                <a:spcPct val="110000"/>
              </a:lnSpc>
            </a:pPr>
            <a:r>
              <a:rPr lang="en-GB" sz="3600" dirty="0" smtClean="0"/>
              <a:t>Alignment to Digital Single Market;</a:t>
            </a:r>
          </a:p>
          <a:p>
            <a:pPr marL="722313" lvl="1" indent="-533400" defTabSz="895350" eaLnBrk="1" hangingPunct="1">
              <a:lnSpc>
                <a:spcPct val="110000"/>
              </a:lnSpc>
            </a:pPr>
            <a:r>
              <a:rPr lang="en-GB" sz="3600" dirty="0" smtClean="0"/>
              <a:t>Helps deliver modern government;</a:t>
            </a:r>
          </a:p>
          <a:p>
            <a:pPr marL="722313" lvl="1" indent="-533400" defTabSz="895350" eaLnBrk="1" hangingPunct="1">
              <a:lnSpc>
                <a:spcPct val="110000"/>
              </a:lnSpc>
            </a:pPr>
            <a:r>
              <a:rPr lang="en-GB" sz="3600" dirty="0" smtClean="0"/>
              <a:t>Improve data management and security.</a:t>
            </a:r>
            <a:endParaRPr lang="en-GB" sz="3600" dirty="0"/>
          </a:p>
          <a:p>
            <a:pPr marL="722313" lvl="1" indent="-533400" defTabSz="895350" eaLnBrk="1" hangingPunct="1">
              <a:lnSpc>
                <a:spcPct val="110000"/>
              </a:lnSpc>
            </a:pPr>
            <a:endParaRPr lang="en-GB" sz="4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extBox 1"/>
          <p:cNvSpPr txBox="1">
            <a:spLocks noChangeArrowheads="1"/>
          </p:cNvSpPr>
          <p:nvPr/>
        </p:nvSpPr>
        <p:spPr bwMode="auto">
          <a:xfrm>
            <a:off x="1671638" y="2684463"/>
            <a:ext cx="917575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IE" sz="7200"/>
              <a:t>Thanks!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6439</TotalTime>
  <Words>64</Words>
  <Application>Microsoft Office PowerPoint</Application>
  <PresentationFormat>Custom</PresentationFormat>
  <Paragraphs>14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 The Value of Data – The OCIO Perspective</vt:lpstr>
      <vt:lpstr>Public Service ICT Strategy (2015)</vt:lpstr>
      <vt:lpstr>PowerPoint Presentation</vt:lpstr>
      <vt:lpstr>Why the NSB Strategy is important: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Developing Public Sector ICT Strategies that promote efficiency, sustainability and better customer service</dc:title>
  <dc:creator>Barry Lowry</dc:creator>
  <cp:lastModifiedBy>Noel O'Hara</cp:lastModifiedBy>
  <cp:revision>56</cp:revision>
  <cp:lastPrinted>2016-05-17T11:56:15Z</cp:lastPrinted>
  <dcterms:created xsi:type="dcterms:W3CDTF">2016-05-05T10:58:57Z</dcterms:created>
  <dcterms:modified xsi:type="dcterms:W3CDTF">2016-10-28T14:02:42Z</dcterms:modified>
</cp:coreProperties>
</file>