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cb004220af0346c9" Type="http://schemas.microsoft.com/office/2006/relationships/ui/extensibility" Target="customUI/customUI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0" r:id="rId5"/>
    <p:sldId id="258" r:id="rId6"/>
    <p:sldId id="264" r:id="rId7"/>
    <p:sldId id="262" r:id="rId8"/>
    <p:sldId id="263" r:id="rId9"/>
    <p:sldId id="265" r:id="rId10"/>
  </p:sldIdLst>
  <p:sldSz cx="9144000" cy="6858000" type="screen4x3"/>
  <p:notesSz cx="6805613" cy="99441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9651"/>
    <a:srgbClr val="00863B"/>
    <a:srgbClr val="A3C195"/>
    <a:srgbClr val="A0D255"/>
    <a:srgbClr val="008627"/>
    <a:srgbClr val="76AA71"/>
    <a:srgbClr val="6AB24F"/>
    <a:srgbClr val="2585B8"/>
    <a:srgbClr val="4BA6DD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46" y="-58"/>
      </p:cViewPr>
      <p:guideLst>
        <p:guide orient="horz" pos="4060"/>
        <p:guide pos="30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058" y="-84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1FA05-56DB-452A-B4B7-E57575E8C5E7}" type="slidenum">
              <a:rPr lang="da-DK" smtClean="0"/>
              <a:t>‹nr.›</a:t>
            </a:fld>
            <a:endParaRPr lang="da-DK"/>
          </a:p>
        </p:txBody>
      </p:sp>
      <p:pic>
        <p:nvPicPr>
          <p:cNvPr id="6" name="Picture 2" descr="Q:\PPT\SAMLING\JV\Logo2013\LogoUkPri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20" y="9278550"/>
            <a:ext cx="907415" cy="52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98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D0D4A-5A8D-4E07-938E-A0B3E20FF66C}" type="slidenum">
              <a:rPr lang="da-DK" smtClean="0"/>
              <a:t>‹nr.›</a:t>
            </a:fld>
            <a:endParaRPr lang="da-DK"/>
          </a:p>
        </p:txBody>
      </p:sp>
      <p:pic>
        <p:nvPicPr>
          <p:cNvPr id="8" name="Picture 2" descr="Q:\PPT\SAMLING\JV\Logo2013\LogoUkPrin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20" y="9278550"/>
            <a:ext cx="907415" cy="52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904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419100" y="352425"/>
            <a:ext cx="5949950" cy="4462463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>
          <a:xfrm>
            <a:off x="678775" y="5089500"/>
            <a:ext cx="5430200" cy="3915000"/>
          </a:xfrm>
        </p:spPr>
        <p:txBody>
          <a:bodyPr/>
          <a:lstStyle/>
          <a:p>
            <a:endParaRPr lang="da-DK" dirty="0">
              <a:latin typeface="Lucida Sans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>
          <a:xfrm>
            <a:off x="3116975" y="9435646"/>
            <a:ext cx="428748" cy="340588"/>
          </a:xfrm>
        </p:spPr>
        <p:txBody>
          <a:bodyPr/>
          <a:lstStyle/>
          <a:p>
            <a:pPr algn="ctr"/>
            <a:fld id="{65CD0D4A-5A8D-4E07-938E-A0B3E20FF66C}" type="slidenum">
              <a:rPr lang="da-DK" smtClean="0"/>
              <a:pPr algn="ctr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95235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323528" y="332656"/>
            <a:ext cx="8352928" cy="3456384"/>
          </a:xfrm>
          <a:prstGeom prst="rect">
            <a:avLst/>
          </a:prstGeom>
          <a:solidFill>
            <a:srgbClr val="6AB24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b="1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6264696" cy="1467594"/>
          </a:xfrm>
        </p:spPr>
        <p:txBody>
          <a:bodyPr/>
          <a:lstStyle>
            <a:lvl1pPr algn="l">
              <a:defRPr sz="3600" b="1"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r>
              <a:rPr lang="da-DK" noProof="0" smtClean="0"/>
              <a:t>Klik for at redigere i master</a:t>
            </a:r>
            <a:endParaRPr lang="en-GB" noProof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6264696" cy="1554857"/>
          </a:xfrm>
        </p:spPr>
        <p:txBody>
          <a:bodyPr>
            <a:normAutofit/>
          </a:bodyPr>
          <a:lstStyle>
            <a:lvl1pPr marL="0" indent="0" algn="l">
              <a:buNone/>
              <a:defRPr sz="26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noProof="0" smtClean="0"/>
              <a:t>Klik for at redigere i master</a:t>
            </a:r>
            <a:endParaRPr lang="en-GB" noProof="0"/>
          </a:p>
        </p:txBody>
      </p:sp>
      <p:sp>
        <p:nvSpPr>
          <p:cNvPr id="8" name="Rektangel 7"/>
          <p:cNvSpPr/>
          <p:nvPr userDrawn="1"/>
        </p:nvSpPr>
        <p:spPr>
          <a:xfrm rot="16200000" flipH="1">
            <a:off x="7997456" y="6575711"/>
            <a:ext cx="461401" cy="108450"/>
          </a:xfrm>
          <a:prstGeom prst="rect">
            <a:avLst/>
          </a:prstGeom>
          <a:solidFill>
            <a:srgbClr val="76AA7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ktangel 10"/>
          <p:cNvSpPr/>
          <p:nvPr userDrawn="1"/>
        </p:nvSpPr>
        <p:spPr>
          <a:xfrm rot="16200000" flipH="1">
            <a:off x="7928875" y="6375773"/>
            <a:ext cx="861282" cy="108450"/>
          </a:xfrm>
          <a:prstGeom prst="rect">
            <a:avLst/>
          </a:prstGeom>
          <a:solidFill>
            <a:srgbClr val="47965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ektangel 11"/>
          <p:cNvSpPr/>
          <p:nvPr userDrawn="1"/>
        </p:nvSpPr>
        <p:spPr>
          <a:xfrm rot="16200000" flipH="1">
            <a:off x="8106372" y="6421910"/>
            <a:ext cx="769002" cy="108450"/>
          </a:xfrm>
          <a:prstGeom prst="rect">
            <a:avLst/>
          </a:prstGeom>
          <a:solidFill>
            <a:srgbClr val="A3C19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ektangel 12"/>
          <p:cNvSpPr/>
          <p:nvPr userDrawn="1"/>
        </p:nvSpPr>
        <p:spPr>
          <a:xfrm rot="16200000" flipH="1">
            <a:off x="8322321" y="6506501"/>
            <a:ext cx="599821" cy="108450"/>
          </a:xfrm>
          <a:prstGeom prst="rect">
            <a:avLst/>
          </a:prstGeom>
          <a:solidFill>
            <a:srgbClr val="00863B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6" name="Picture 2" descr="H:\JV\DIV\logoer\Logo2013\UKhvid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0" y="5947200"/>
            <a:ext cx="931500" cy="496800"/>
          </a:xfrm>
          <a:prstGeom prst="rect">
            <a:avLst/>
          </a:prstGeom>
          <a:noFill/>
          <a:effectLst>
            <a:outerShdw blurRad="12700" dist="12700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535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863B"/>
                </a:solidFill>
                <a:latin typeface="Georgia" pitchFamily="18" charset="0"/>
              </a:defRPr>
            </a:lvl1pPr>
          </a:lstStyle>
          <a:p>
            <a:r>
              <a:rPr lang="da-DK" noProof="0" smtClean="0"/>
              <a:t>Klik for at redigere i master</a:t>
            </a:r>
            <a:endParaRPr lang="en-GB" noProof="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525963"/>
          </a:xfrm>
        </p:spPr>
        <p:txBody>
          <a:bodyPr/>
          <a:lstStyle>
            <a:lvl1pPr marL="268288" indent="-268288">
              <a:buClr>
                <a:srgbClr val="6AB24F"/>
              </a:buClr>
              <a:buSzPct val="100000"/>
              <a:buFont typeface="Wingdings" pitchFamily="2" charset="2"/>
              <a:buChar char=""/>
              <a:defRPr sz="2600" b="0">
                <a:latin typeface="Arial" pitchFamily="34" charset="0"/>
                <a:cs typeface="Arial" pitchFamily="34" charset="0"/>
              </a:defRPr>
            </a:lvl1pPr>
            <a:lvl2pPr marL="531813" indent="-263525">
              <a:buClr>
                <a:srgbClr val="6AB24F"/>
              </a:buClr>
              <a:buSzPct val="80000"/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2pPr>
            <a:lvl3pPr marL="809625" indent="-266700">
              <a:buClr>
                <a:srgbClr val="6AB24F"/>
              </a:buClr>
              <a:buSzPct val="100000"/>
              <a:buFontTx/>
              <a:buChar char="-"/>
              <a:defRPr sz="1800">
                <a:latin typeface="Arial" pitchFamily="34" charset="0"/>
              </a:defRPr>
            </a:lvl3pPr>
            <a:lvl4pPr marL="648000" indent="-180000">
              <a:buClr>
                <a:srgbClr val="2585B8"/>
              </a:buClr>
              <a:buSzPct val="60000"/>
              <a:buFont typeface="Wingdings" pitchFamily="2" charset="2"/>
              <a:buChar char="n"/>
              <a:defRPr sz="1400">
                <a:latin typeface="Lucida Sans" pitchFamily="34" charset="0"/>
              </a:defRPr>
            </a:lvl4pPr>
            <a:lvl5pPr marL="756000" indent="-180000">
              <a:buClr>
                <a:srgbClr val="2585B8"/>
              </a:buClr>
              <a:buSzPct val="50000"/>
              <a:buFont typeface="Wingdings" pitchFamily="2" charset="2"/>
              <a:buChar char="n"/>
              <a:defRPr sz="1200">
                <a:latin typeface="Lucida Sans" pitchFamily="34" charset="0"/>
              </a:defRPr>
            </a:lvl5pPr>
          </a:lstStyle>
          <a:p>
            <a:pPr lvl="0"/>
            <a:r>
              <a:rPr lang="da-DK" noProof="0" smtClean="0"/>
              <a:t>Klik for at redigere i master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</p:txBody>
      </p:sp>
      <p:sp>
        <p:nvSpPr>
          <p:cNvPr id="8" name="Rektangel 7"/>
          <p:cNvSpPr/>
          <p:nvPr userDrawn="1"/>
        </p:nvSpPr>
        <p:spPr>
          <a:xfrm>
            <a:off x="-7169" y="6165304"/>
            <a:ext cx="9147373" cy="692696"/>
          </a:xfrm>
          <a:prstGeom prst="rect">
            <a:avLst/>
          </a:prstGeom>
          <a:solidFill>
            <a:srgbClr val="00863B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8691562" y="6514165"/>
            <a:ext cx="416942" cy="2705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Lucida Sans"/>
              </a:defRPr>
            </a:lvl1pPr>
          </a:lstStyle>
          <a:p>
            <a:fld id="{04C73271-F603-4B8B-BC48-CACE9C399C01}" type="slidenum">
              <a:rPr lang="da-DK" smtClean="0"/>
              <a:pPr/>
              <a:t>‹nr.›</a:t>
            </a:fld>
            <a:endParaRPr lang="da-DK" dirty="0"/>
          </a:p>
        </p:txBody>
      </p:sp>
      <p:grpSp>
        <p:nvGrpSpPr>
          <p:cNvPr id="4" name="Gruppe 3"/>
          <p:cNvGrpSpPr/>
          <p:nvPr userDrawn="1"/>
        </p:nvGrpSpPr>
        <p:grpSpPr>
          <a:xfrm>
            <a:off x="8202569" y="6346825"/>
            <a:ext cx="422476" cy="514221"/>
            <a:chOff x="8202569" y="6346825"/>
            <a:chExt cx="422476" cy="514221"/>
          </a:xfrm>
        </p:grpSpPr>
        <p:sp>
          <p:nvSpPr>
            <p:cNvPr id="14" name="Rektangel 13"/>
            <p:cNvSpPr/>
            <p:nvPr userDrawn="1"/>
          </p:nvSpPr>
          <p:spPr>
            <a:xfrm rot="16200000" flipH="1">
              <a:off x="8110419" y="6677720"/>
              <a:ext cx="275476" cy="91175"/>
            </a:xfrm>
            <a:prstGeom prst="rect">
              <a:avLst/>
            </a:prstGeom>
            <a:solidFill>
              <a:srgbClr val="76AA71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5" name="Rektangel 14"/>
            <p:cNvSpPr/>
            <p:nvPr userDrawn="1"/>
          </p:nvSpPr>
          <p:spPr>
            <a:xfrm rot="16200000" flipH="1">
              <a:off x="8101480" y="6558348"/>
              <a:ext cx="514221" cy="91175"/>
            </a:xfrm>
            <a:prstGeom prst="rect">
              <a:avLst/>
            </a:prstGeom>
            <a:solidFill>
              <a:srgbClr val="A0D255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6" name="Rektangel 15"/>
            <p:cNvSpPr/>
            <p:nvPr userDrawn="1"/>
          </p:nvSpPr>
          <p:spPr>
            <a:xfrm rot="16200000" flipH="1">
              <a:off x="8239461" y="6585895"/>
              <a:ext cx="459126" cy="91175"/>
            </a:xfrm>
            <a:prstGeom prst="rect">
              <a:avLst/>
            </a:prstGeom>
            <a:solidFill>
              <a:srgbClr val="008627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7" name="Rektangel 16"/>
            <p:cNvSpPr/>
            <p:nvPr userDrawn="1"/>
          </p:nvSpPr>
          <p:spPr>
            <a:xfrm rot="16200000" flipH="1">
              <a:off x="8400399" y="6636399"/>
              <a:ext cx="358118" cy="91175"/>
            </a:xfrm>
            <a:prstGeom prst="rect">
              <a:avLst/>
            </a:prstGeom>
            <a:solidFill>
              <a:srgbClr val="A3C195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pic>
        <p:nvPicPr>
          <p:cNvPr id="2050" name="Picture 2" descr="H:\JV\DIV\logoer\Logo2013\UKhvid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0" y="6343200"/>
            <a:ext cx="647999" cy="34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2272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indhold 2"/>
          <p:cNvSpPr>
            <a:spLocks noGrp="1"/>
          </p:cNvSpPr>
          <p:nvPr>
            <p:ph idx="1"/>
          </p:nvPr>
        </p:nvSpPr>
        <p:spPr>
          <a:xfrm>
            <a:off x="323528" y="1628800"/>
            <a:ext cx="5472608" cy="4536504"/>
          </a:xfrm>
        </p:spPr>
        <p:txBody>
          <a:bodyPr/>
          <a:lstStyle>
            <a:lvl1pPr marL="288000" indent="-288000">
              <a:buClr>
                <a:srgbClr val="6AB24F"/>
              </a:buClr>
              <a:buFont typeface="Wingdings" pitchFamily="2" charset="2"/>
              <a:buChar char=""/>
              <a:defRPr sz="2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542925" indent="-276225">
              <a:buClr>
                <a:srgbClr val="6AB24F"/>
              </a:buClr>
              <a:buSzPct val="8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809625" indent="-266700">
              <a:buClr>
                <a:srgbClr val="6AB24F"/>
              </a:buClr>
              <a:buSzPct val="100000"/>
              <a:buFontTx/>
              <a:buChar char="-"/>
              <a:tabLst/>
              <a:defRPr sz="1800" baseline="0">
                <a:solidFill>
                  <a:schemeClr val="tx1"/>
                </a:solidFill>
                <a:latin typeface="Arial" pitchFamily="34" charset="0"/>
              </a:defRPr>
            </a:lvl3pPr>
            <a:lvl4pPr marL="648000" indent="-180000">
              <a:buClr>
                <a:srgbClr val="2585B8"/>
              </a:buClr>
              <a:buSzPct val="60000"/>
              <a:buFont typeface="Wingdings" pitchFamily="2" charset="2"/>
              <a:buChar char="n"/>
              <a:defRPr sz="1400">
                <a:solidFill>
                  <a:srgbClr val="2585B8"/>
                </a:solidFill>
                <a:latin typeface="Lucida Sans" pitchFamily="34" charset="0"/>
              </a:defRPr>
            </a:lvl4pPr>
            <a:lvl5pPr marL="756000" indent="-180000">
              <a:buClr>
                <a:srgbClr val="2585B8"/>
              </a:buClr>
              <a:buSzPct val="50000"/>
              <a:buFont typeface="Wingdings" pitchFamily="2" charset="2"/>
              <a:buChar char="n"/>
              <a:defRPr sz="1200">
                <a:solidFill>
                  <a:srgbClr val="2585B8"/>
                </a:solidFill>
                <a:latin typeface="Lucida Sans" pitchFamily="34" charset="0"/>
              </a:defRPr>
            </a:lvl5pPr>
          </a:lstStyle>
          <a:p>
            <a:pPr lvl="0"/>
            <a:r>
              <a:rPr lang="da-DK" noProof="0" smtClean="0"/>
              <a:t>Klik for at redigere i master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56176" y="1628800"/>
            <a:ext cx="2530624" cy="4536504"/>
          </a:xfrm>
          <a:solidFill>
            <a:srgbClr val="00863B">
              <a:alpha val="80000"/>
            </a:srgbClr>
          </a:solidFill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6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144000" indent="0">
              <a:buFontTx/>
              <a:buNone/>
              <a:defRPr sz="2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288000" indent="0">
              <a:buFontTx/>
              <a:buNone/>
              <a:defRPr sz="1800">
                <a:solidFill>
                  <a:schemeClr val="bg1"/>
                </a:solidFill>
                <a:latin typeface="Lucida Sans" pitchFamily="34" charset="0"/>
              </a:defRPr>
            </a:lvl3pPr>
            <a:lvl4pPr marL="432000" indent="0">
              <a:buFontTx/>
              <a:buNone/>
              <a:defRPr sz="1600">
                <a:solidFill>
                  <a:schemeClr val="bg1"/>
                </a:solidFill>
                <a:latin typeface="Lucida Sans" pitchFamily="34" charset="0"/>
              </a:defRPr>
            </a:lvl4pPr>
            <a:lvl5pPr marL="576000" indent="0">
              <a:buFontTx/>
              <a:buNone/>
              <a:defRPr sz="16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 smtClean="0"/>
              <a:t>Klik for at redigere i master</a:t>
            </a:r>
          </a:p>
          <a:p>
            <a:pPr lvl="1"/>
            <a:r>
              <a:rPr lang="da-DK" noProof="0" smtClean="0"/>
              <a:t>Andet niveau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52928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863B"/>
                </a:solidFill>
                <a:latin typeface="Georgia" pitchFamily="18" charset="0"/>
              </a:defRPr>
            </a:lvl1pPr>
          </a:lstStyle>
          <a:p>
            <a:r>
              <a:rPr lang="da-DK" noProof="0" smtClean="0"/>
              <a:t>Klik for at redigere i master</a:t>
            </a:r>
            <a:endParaRPr lang="en-GB" noProof="0"/>
          </a:p>
        </p:txBody>
      </p:sp>
      <p:sp>
        <p:nvSpPr>
          <p:cNvPr id="14" name="Rektangel 13"/>
          <p:cNvSpPr/>
          <p:nvPr userDrawn="1"/>
        </p:nvSpPr>
        <p:spPr>
          <a:xfrm>
            <a:off x="-7169" y="6165304"/>
            <a:ext cx="9147373" cy="692696"/>
          </a:xfrm>
          <a:prstGeom prst="rect">
            <a:avLst/>
          </a:prstGeom>
          <a:solidFill>
            <a:srgbClr val="00863B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8691562" y="6514165"/>
            <a:ext cx="416942" cy="2705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Lucida Sans"/>
              </a:defRPr>
            </a:lvl1pPr>
          </a:lstStyle>
          <a:p>
            <a:fld id="{04C73271-F603-4B8B-BC48-CACE9C399C01}" type="slidenum">
              <a:rPr lang="da-DK" smtClean="0"/>
              <a:pPr/>
              <a:t>‹nr.›</a:t>
            </a:fld>
            <a:endParaRPr lang="da-DK" dirty="0"/>
          </a:p>
        </p:txBody>
      </p:sp>
      <p:grpSp>
        <p:nvGrpSpPr>
          <p:cNvPr id="17" name="Gruppe 16"/>
          <p:cNvGrpSpPr/>
          <p:nvPr userDrawn="1"/>
        </p:nvGrpSpPr>
        <p:grpSpPr>
          <a:xfrm>
            <a:off x="8202569" y="6346825"/>
            <a:ext cx="422476" cy="514221"/>
            <a:chOff x="8202569" y="6346825"/>
            <a:chExt cx="422476" cy="514221"/>
          </a:xfrm>
        </p:grpSpPr>
        <p:sp>
          <p:nvSpPr>
            <p:cNvPr id="18" name="Rektangel 17"/>
            <p:cNvSpPr/>
            <p:nvPr userDrawn="1"/>
          </p:nvSpPr>
          <p:spPr>
            <a:xfrm rot="16200000" flipH="1">
              <a:off x="8110419" y="6677720"/>
              <a:ext cx="275476" cy="91175"/>
            </a:xfrm>
            <a:prstGeom prst="rect">
              <a:avLst/>
            </a:prstGeom>
            <a:solidFill>
              <a:srgbClr val="76AA71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9" name="Rektangel 18"/>
            <p:cNvSpPr/>
            <p:nvPr userDrawn="1"/>
          </p:nvSpPr>
          <p:spPr>
            <a:xfrm rot="16200000" flipH="1">
              <a:off x="8101480" y="6558348"/>
              <a:ext cx="514221" cy="91175"/>
            </a:xfrm>
            <a:prstGeom prst="rect">
              <a:avLst/>
            </a:prstGeom>
            <a:solidFill>
              <a:srgbClr val="A0D255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0" name="Rektangel 19"/>
            <p:cNvSpPr/>
            <p:nvPr userDrawn="1"/>
          </p:nvSpPr>
          <p:spPr>
            <a:xfrm rot="16200000" flipH="1">
              <a:off x="8239461" y="6585895"/>
              <a:ext cx="459126" cy="91175"/>
            </a:xfrm>
            <a:prstGeom prst="rect">
              <a:avLst/>
            </a:prstGeom>
            <a:solidFill>
              <a:srgbClr val="008627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1" name="Rektangel 20"/>
            <p:cNvSpPr/>
            <p:nvPr userDrawn="1"/>
          </p:nvSpPr>
          <p:spPr>
            <a:xfrm rot="16200000" flipH="1">
              <a:off x="8400399" y="6636399"/>
              <a:ext cx="358118" cy="91175"/>
            </a:xfrm>
            <a:prstGeom prst="rect">
              <a:avLst/>
            </a:prstGeom>
            <a:solidFill>
              <a:srgbClr val="A3C195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pic>
        <p:nvPicPr>
          <p:cNvPr id="13" name="Picture 2" descr="H:\JV\DIV\logoer\Logo2013\UKhvid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0" y="6343200"/>
            <a:ext cx="647999" cy="34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258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56176" y="1628800"/>
            <a:ext cx="2530624" cy="4536504"/>
          </a:xfrm>
          <a:solidFill>
            <a:srgbClr val="00863B">
              <a:alpha val="80000"/>
            </a:srgbClr>
          </a:solidFill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6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144000" indent="0">
              <a:buFontTx/>
              <a:buNone/>
              <a:defRPr sz="2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288000" indent="0">
              <a:buFontTx/>
              <a:buNone/>
              <a:defRPr sz="1800">
                <a:solidFill>
                  <a:schemeClr val="bg1"/>
                </a:solidFill>
                <a:latin typeface="Lucida Sans" pitchFamily="34" charset="0"/>
              </a:defRPr>
            </a:lvl3pPr>
            <a:lvl4pPr marL="432000" indent="0">
              <a:buFontTx/>
              <a:buNone/>
              <a:defRPr sz="1600">
                <a:solidFill>
                  <a:schemeClr val="bg1"/>
                </a:solidFill>
                <a:latin typeface="Lucida Sans" pitchFamily="34" charset="0"/>
              </a:defRPr>
            </a:lvl4pPr>
            <a:lvl5pPr marL="576000" indent="0">
              <a:buFontTx/>
              <a:buNone/>
              <a:defRPr sz="16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 smtClean="0"/>
              <a:t>Klik for at redigere i master</a:t>
            </a:r>
          </a:p>
          <a:p>
            <a:pPr lvl="1"/>
            <a:r>
              <a:rPr lang="da-DK" noProof="0" smtClean="0"/>
              <a:t>Andet niveau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-7169" y="6165304"/>
            <a:ext cx="9147373" cy="692696"/>
          </a:xfrm>
          <a:prstGeom prst="rect">
            <a:avLst/>
          </a:prstGeom>
          <a:solidFill>
            <a:srgbClr val="00863B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8691562" y="6514165"/>
            <a:ext cx="416942" cy="2705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bg1"/>
                </a:solidFill>
                <a:latin typeface="Lucida Sans"/>
              </a:defRPr>
            </a:lvl1pPr>
          </a:lstStyle>
          <a:p>
            <a:fld id="{04C73271-F603-4B8B-BC48-CACE9C399C01}" type="slidenum">
              <a:rPr lang="da-DK" smtClean="0"/>
              <a:pPr/>
              <a:t>‹nr.›</a:t>
            </a:fld>
            <a:endParaRPr lang="da-DK" dirty="0"/>
          </a:p>
        </p:txBody>
      </p:sp>
      <p:grpSp>
        <p:nvGrpSpPr>
          <p:cNvPr id="14" name="Gruppe 13"/>
          <p:cNvGrpSpPr/>
          <p:nvPr userDrawn="1"/>
        </p:nvGrpSpPr>
        <p:grpSpPr>
          <a:xfrm>
            <a:off x="8202569" y="6346825"/>
            <a:ext cx="422476" cy="514221"/>
            <a:chOff x="8202569" y="6346825"/>
            <a:chExt cx="422476" cy="514221"/>
          </a:xfrm>
        </p:grpSpPr>
        <p:sp>
          <p:nvSpPr>
            <p:cNvPr id="15" name="Rektangel 14"/>
            <p:cNvSpPr/>
            <p:nvPr userDrawn="1"/>
          </p:nvSpPr>
          <p:spPr>
            <a:xfrm rot="16200000" flipH="1">
              <a:off x="8110419" y="6677720"/>
              <a:ext cx="275476" cy="91175"/>
            </a:xfrm>
            <a:prstGeom prst="rect">
              <a:avLst/>
            </a:prstGeom>
            <a:solidFill>
              <a:srgbClr val="76AA71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6" name="Rektangel 15"/>
            <p:cNvSpPr/>
            <p:nvPr userDrawn="1"/>
          </p:nvSpPr>
          <p:spPr>
            <a:xfrm rot="16200000" flipH="1">
              <a:off x="8101480" y="6558348"/>
              <a:ext cx="514221" cy="91175"/>
            </a:xfrm>
            <a:prstGeom prst="rect">
              <a:avLst/>
            </a:prstGeom>
            <a:solidFill>
              <a:srgbClr val="A0D255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7" name="Rektangel 16"/>
            <p:cNvSpPr/>
            <p:nvPr userDrawn="1"/>
          </p:nvSpPr>
          <p:spPr>
            <a:xfrm rot="16200000" flipH="1">
              <a:off x="8239461" y="6585895"/>
              <a:ext cx="459126" cy="91175"/>
            </a:xfrm>
            <a:prstGeom prst="rect">
              <a:avLst/>
            </a:prstGeom>
            <a:solidFill>
              <a:srgbClr val="008627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8" name="Rektangel 17"/>
            <p:cNvSpPr/>
            <p:nvPr userDrawn="1"/>
          </p:nvSpPr>
          <p:spPr>
            <a:xfrm rot="16200000" flipH="1">
              <a:off x="8400399" y="6636399"/>
              <a:ext cx="358118" cy="91175"/>
            </a:xfrm>
            <a:prstGeom prst="rect">
              <a:avLst/>
            </a:prstGeom>
            <a:solidFill>
              <a:srgbClr val="A3C195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</p:grpSp>
      <p:sp>
        <p:nvSpPr>
          <p:cNvPr id="19" name="Titel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52928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863B"/>
                </a:solidFill>
                <a:latin typeface="Georgia" pitchFamily="18" charset="0"/>
              </a:defRPr>
            </a:lvl1pPr>
          </a:lstStyle>
          <a:p>
            <a:r>
              <a:rPr lang="da-DK" noProof="0" smtClean="0"/>
              <a:t>Klik for at redigere i master</a:t>
            </a:r>
            <a:endParaRPr lang="en-GB" noProof="0"/>
          </a:p>
        </p:txBody>
      </p:sp>
      <p:pic>
        <p:nvPicPr>
          <p:cNvPr id="20" name="Picture 2" descr="H:\JV\DIV\logoer\Logo2013\UKhvid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0" y="6343200"/>
            <a:ext cx="647999" cy="34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653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smtClean="0"/>
              <a:t>Klik for at redigere i master</a:t>
            </a:r>
            <a:endParaRPr lang="en-GB" noProof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Klik for at redigere i master</a:t>
            </a:r>
          </a:p>
          <a:p>
            <a:pPr lvl="1"/>
            <a:r>
              <a:rPr lang="en-GB" noProof="0" smtClean="0"/>
              <a:t>Andet niveau</a:t>
            </a:r>
          </a:p>
          <a:p>
            <a:pPr lvl="2"/>
            <a:r>
              <a:rPr lang="en-GB" noProof="0" smtClean="0"/>
              <a:t>Tredje niveau</a:t>
            </a:r>
          </a:p>
          <a:p>
            <a:pPr lvl="3"/>
            <a:r>
              <a:rPr lang="en-GB" noProof="0" smtClean="0"/>
              <a:t>Fjerde niveau</a:t>
            </a:r>
          </a:p>
          <a:p>
            <a:pPr lvl="4"/>
            <a:r>
              <a:rPr lang="en-GB" noProof="0" smtClean="0"/>
              <a:t>Femte niveau</a:t>
            </a:r>
            <a:endParaRPr lang="en-GB" noProof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DB58F-AC13-4903-8879-AD243BC7CE0E}" type="datetime4">
              <a:rPr lang="en-US" smtClean="0"/>
              <a:t>September 4, 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73271-F603-4B8B-BC48-CACE9C399C0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496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Irish Statistics Strategy - some perspectives based on Danish experience</a:t>
            </a:r>
            <a:endParaRPr lang="en-GB" sz="2800" dirty="0"/>
          </a:p>
        </p:txBody>
      </p:sp>
      <p:sp>
        <p:nvSpPr>
          <p:cNvPr id="7" name="Undertitel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1900" dirty="0" smtClean="0">
                <a:latin typeface="Lucida Sans"/>
                <a:cs typeface="Lucida Sans Unicode" pitchFamily="34" charset="0"/>
              </a:rPr>
              <a:t>Presentation at launch event, Dublin 10 September 2015</a:t>
            </a:r>
          </a:p>
          <a:p>
            <a:endParaRPr lang="en-GB" sz="2600" dirty="0" smtClean="0">
              <a:latin typeface="Lucida Sans"/>
              <a:cs typeface="Lucida Sans Unicode" pitchFamily="34" charset="0"/>
            </a:endParaRPr>
          </a:p>
          <a:p>
            <a:r>
              <a:rPr lang="en-GB" sz="2600" dirty="0" smtClean="0">
                <a:latin typeface="Lucida Sans"/>
                <a:cs typeface="Lucida Sans Unicode" pitchFamily="34" charset="0"/>
              </a:rPr>
              <a:t>Jørgen Elmeskov</a:t>
            </a:r>
          </a:p>
          <a:p>
            <a:r>
              <a:rPr lang="en-GB" dirty="0" smtClean="0">
                <a:latin typeface="Lucida Sans"/>
                <a:cs typeface="Lucida Sans Unicode" pitchFamily="34" charset="0"/>
              </a:rPr>
              <a:t>Director-General</a:t>
            </a:r>
          </a:p>
          <a:p>
            <a:endParaRPr lang="en-GB" sz="2600" dirty="0">
              <a:latin typeface="Lucida Sans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48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Overview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Some</a:t>
            </a:r>
            <a:r>
              <a:rPr lang="da-DK" dirty="0" smtClean="0"/>
              <a:t> </a:t>
            </a:r>
            <a:r>
              <a:rPr lang="da-DK" dirty="0" err="1" smtClean="0"/>
              <a:t>words</a:t>
            </a:r>
            <a:r>
              <a:rPr lang="da-DK" dirty="0" smtClean="0"/>
              <a:t> of </a:t>
            </a:r>
            <a:r>
              <a:rPr lang="da-DK" dirty="0" err="1" smtClean="0"/>
              <a:t>humility</a:t>
            </a:r>
            <a:endParaRPr lang="da-DK" dirty="0" smtClean="0"/>
          </a:p>
          <a:p>
            <a:r>
              <a:rPr lang="da-DK" dirty="0" err="1" smtClean="0"/>
              <a:t>Broad</a:t>
            </a:r>
            <a:r>
              <a:rPr lang="da-DK" dirty="0" smtClean="0"/>
              <a:t> </a:t>
            </a:r>
            <a:r>
              <a:rPr lang="da-DK" dirty="0" err="1" smtClean="0"/>
              <a:t>comparison</a:t>
            </a:r>
            <a:r>
              <a:rPr lang="da-DK" dirty="0" smtClean="0"/>
              <a:t> of </a:t>
            </a:r>
            <a:r>
              <a:rPr lang="da-DK" dirty="0" err="1" smtClean="0"/>
              <a:t>two</a:t>
            </a:r>
            <a:r>
              <a:rPr lang="da-DK" dirty="0" smtClean="0"/>
              <a:t> </a:t>
            </a:r>
            <a:r>
              <a:rPr lang="da-DK" dirty="0" err="1" smtClean="0"/>
              <a:t>strategies</a:t>
            </a:r>
            <a:endParaRPr lang="da-DK" dirty="0" smtClean="0"/>
          </a:p>
          <a:p>
            <a:r>
              <a:rPr lang="da-DK" dirty="0" smtClean="0"/>
              <a:t>The </a:t>
            </a:r>
            <a:r>
              <a:rPr lang="da-DK" dirty="0" err="1" smtClean="0"/>
              <a:t>role</a:t>
            </a:r>
            <a:r>
              <a:rPr lang="da-DK" dirty="0" smtClean="0"/>
              <a:t> of administrative registers</a:t>
            </a:r>
          </a:p>
          <a:p>
            <a:pPr lvl="1"/>
            <a:r>
              <a:rPr lang="da-DK" dirty="0" smtClean="0"/>
              <a:t>The </a:t>
            </a:r>
            <a:r>
              <a:rPr lang="da-DK" dirty="0" err="1" smtClean="0"/>
              <a:t>background</a:t>
            </a:r>
            <a:r>
              <a:rPr lang="da-DK" dirty="0" smtClean="0"/>
              <a:t>: </a:t>
            </a:r>
            <a:r>
              <a:rPr lang="da-DK" dirty="0" err="1" smtClean="0"/>
              <a:t>why</a:t>
            </a:r>
            <a:r>
              <a:rPr lang="da-DK" dirty="0" smtClean="0"/>
              <a:t> the Irish-Danish differences?</a:t>
            </a:r>
          </a:p>
          <a:p>
            <a:pPr lvl="1"/>
            <a:r>
              <a:rPr lang="da-DK" dirty="0" err="1" smtClean="0"/>
              <a:t>Requirements</a:t>
            </a:r>
            <a:r>
              <a:rPr lang="da-DK" dirty="0" smtClean="0"/>
              <a:t> for and </a:t>
            </a:r>
            <a:r>
              <a:rPr lang="da-DK" dirty="0" err="1" smtClean="0"/>
              <a:t>opportunities</a:t>
            </a:r>
            <a:r>
              <a:rPr lang="da-DK" dirty="0" smtClean="0"/>
              <a:t> in administrative registers</a:t>
            </a:r>
            <a:endParaRPr lang="da-DK" dirty="0"/>
          </a:p>
          <a:p>
            <a:pPr lvl="1"/>
            <a:r>
              <a:rPr lang="da-DK" dirty="0" err="1" smtClean="0"/>
              <a:t>Risks</a:t>
            </a:r>
            <a:endParaRPr lang="da-DK" dirty="0" smtClean="0"/>
          </a:p>
          <a:p>
            <a:r>
              <a:rPr lang="da-DK" dirty="0" err="1" smtClean="0"/>
              <a:t>Summing</a:t>
            </a:r>
            <a:r>
              <a:rPr lang="da-DK" dirty="0" smtClean="0"/>
              <a:t> up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C73271-F603-4B8B-BC48-CACE9C399C01}" type="slidenum">
              <a:rPr lang="da-DK" smtClean="0"/>
              <a:pPr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4522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700" dirty="0" err="1" smtClean="0"/>
              <a:t>Many</a:t>
            </a:r>
            <a:r>
              <a:rPr lang="da-DK" sz="2700" dirty="0" smtClean="0"/>
              <a:t> </a:t>
            </a:r>
            <a:r>
              <a:rPr lang="da-DK" sz="2700" dirty="0" err="1" smtClean="0"/>
              <a:t>commonalities</a:t>
            </a:r>
            <a:r>
              <a:rPr lang="da-DK" sz="2700" dirty="0" smtClean="0"/>
              <a:t> in the </a:t>
            </a:r>
            <a:r>
              <a:rPr lang="da-DK" sz="2700" dirty="0" err="1" smtClean="0"/>
              <a:t>coverage</a:t>
            </a:r>
            <a:r>
              <a:rPr lang="da-DK" sz="2700" dirty="0" smtClean="0"/>
              <a:t> of </a:t>
            </a:r>
            <a:r>
              <a:rPr lang="da-DK" sz="2700" dirty="0" err="1" smtClean="0"/>
              <a:t>statistical</a:t>
            </a:r>
            <a:r>
              <a:rPr lang="da-DK" sz="2700" dirty="0" smtClean="0"/>
              <a:t> </a:t>
            </a:r>
            <a:r>
              <a:rPr lang="da-DK" sz="2700" dirty="0" err="1" smtClean="0"/>
              <a:t>strategies</a:t>
            </a:r>
            <a:endParaRPr lang="da-DK" sz="2700" dirty="0"/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2385734"/>
              </p:ext>
            </p:extLst>
          </p:nvPr>
        </p:nvGraphicFramePr>
        <p:xfrm>
          <a:off x="467544" y="1340768"/>
          <a:ext cx="8218488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5735"/>
                <a:gridCol w="1800200"/>
                <a:gridCol w="1882553"/>
              </a:tblGrid>
              <a:tr h="293752"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Issue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err="1" smtClean="0"/>
                        <a:t>Ireland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Denmark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Coordination</a:t>
                      </a:r>
                      <a:r>
                        <a:rPr lang="da-DK" dirty="0" smtClean="0"/>
                        <a:t> </a:t>
                      </a:r>
                      <a:r>
                        <a:rPr lang="da-DK" dirty="0" err="1" smtClean="0"/>
                        <a:t>across</a:t>
                      </a:r>
                      <a:r>
                        <a:rPr lang="da-DK" dirty="0" smtClean="0"/>
                        <a:t> </a:t>
                      </a:r>
                      <a:r>
                        <a:rPr lang="da-DK" dirty="0" err="1" smtClean="0"/>
                        <a:t>statistical</a:t>
                      </a:r>
                      <a:r>
                        <a:rPr lang="da-DK" dirty="0" smtClean="0"/>
                        <a:t> system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X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X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Responding</a:t>
                      </a:r>
                      <a:r>
                        <a:rPr lang="da-DK" dirty="0" smtClean="0"/>
                        <a:t> to </a:t>
                      </a:r>
                      <a:r>
                        <a:rPr lang="da-DK" dirty="0" err="1" smtClean="0"/>
                        <a:t>users</a:t>
                      </a:r>
                      <a:r>
                        <a:rPr lang="da-DK" dirty="0" smtClean="0"/>
                        <a:t>, </a:t>
                      </a:r>
                      <a:r>
                        <a:rPr lang="da-DK" dirty="0" err="1" smtClean="0"/>
                        <a:t>communication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X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X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Privacy</a:t>
                      </a:r>
                      <a:r>
                        <a:rPr lang="da-DK" dirty="0" smtClean="0"/>
                        <a:t> and data</a:t>
                      </a:r>
                      <a:r>
                        <a:rPr lang="da-DK" baseline="0" dirty="0" smtClean="0"/>
                        <a:t> </a:t>
                      </a:r>
                      <a:r>
                        <a:rPr lang="da-DK" baseline="0" dirty="0" err="1" smtClean="0"/>
                        <a:t>protection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X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X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Research data </a:t>
                      </a:r>
                      <a:r>
                        <a:rPr lang="da-DK" dirty="0" err="1" smtClean="0"/>
                        <a:t>infrastructure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X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X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Harnessing</a:t>
                      </a:r>
                      <a:r>
                        <a:rPr lang="da-DK" dirty="0" smtClean="0"/>
                        <a:t> Big</a:t>
                      </a:r>
                      <a:r>
                        <a:rPr lang="da-DK" baseline="0" dirty="0" smtClean="0"/>
                        <a:t> Data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X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X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Balancing EU and </a:t>
                      </a:r>
                      <a:r>
                        <a:rPr lang="da-DK" dirty="0" err="1" smtClean="0"/>
                        <a:t>domestic</a:t>
                      </a:r>
                      <a:r>
                        <a:rPr lang="da-DK" dirty="0" smtClean="0"/>
                        <a:t> </a:t>
                      </a:r>
                      <a:r>
                        <a:rPr lang="da-DK" dirty="0" err="1" smtClean="0"/>
                        <a:t>needs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X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X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Skills</a:t>
                      </a:r>
                      <a:r>
                        <a:rPr lang="da-DK" baseline="0" dirty="0" smtClean="0"/>
                        <a:t> </a:t>
                      </a:r>
                      <a:r>
                        <a:rPr lang="da-DK" baseline="0" dirty="0" err="1" smtClean="0"/>
                        <a:t>needs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X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(X)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National data </a:t>
                      </a:r>
                      <a:r>
                        <a:rPr lang="da-DK" dirty="0" err="1" smtClean="0"/>
                        <a:t>infrastructure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X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Internal</a:t>
                      </a:r>
                      <a:r>
                        <a:rPr lang="da-DK" dirty="0" smtClean="0"/>
                        <a:t> </a:t>
                      </a:r>
                      <a:r>
                        <a:rPr lang="da-DK" dirty="0" err="1" smtClean="0"/>
                        <a:t>efficiency</a:t>
                      </a:r>
                      <a:r>
                        <a:rPr lang="da-DK" dirty="0" smtClean="0"/>
                        <a:t>, </a:t>
                      </a:r>
                      <a:r>
                        <a:rPr lang="da-DK" dirty="0" err="1" smtClean="0"/>
                        <a:t>streamlining</a:t>
                      </a:r>
                      <a:r>
                        <a:rPr lang="da-DK" dirty="0" smtClean="0"/>
                        <a:t> IT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X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Commercial </a:t>
                      </a:r>
                      <a:r>
                        <a:rPr lang="da-DK" dirty="0" err="1" smtClean="0"/>
                        <a:t>activities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X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Stronger</a:t>
                      </a:r>
                      <a:r>
                        <a:rPr lang="da-DK" dirty="0" smtClean="0"/>
                        <a:t> </a:t>
                      </a:r>
                      <a:r>
                        <a:rPr lang="da-DK" dirty="0" err="1" smtClean="0"/>
                        <a:t>analytical</a:t>
                      </a:r>
                      <a:r>
                        <a:rPr lang="da-DK" dirty="0" smtClean="0"/>
                        <a:t> </a:t>
                      </a:r>
                      <a:r>
                        <a:rPr lang="da-DK" dirty="0" err="1" smtClean="0"/>
                        <a:t>content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X</a:t>
                      </a:r>
                      <a:endParaRPr lang="da-DK" dirty="0"/>
                    </a:p>
                  </a:txBody>
                  <a:tcPr/>
                </a:tc>
              </a:tr>
              <a:tr h="3795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 smtClean="0"/>
                        <a:t>Quality</a:t>
                      </a:r>
                      <a:r>
                        <a:rPr lang="da-DK" dirty="0" smtClean="0"/>
                        <a:t>, </a:t>
                      </a:r>
                      <a:r>
                        <a:rPr lang="da-DK" dirty="0" err="1" smtClean="0"/>
                        <a:t>consistency</a:t>
                      </a:r>
                      <a:r>
                        <a:rPr lang="da-DK" baseline="0" dirty="0" smtClean="0"/>
                        <a:t> of </a:t>
                      </a:r>
                      <a:r>
                        <a:rPr lang="da-DK" baseline="0" dirty="0" err="1" smtClean="0"/>
                        <a:t>statistics</a:t>
                      </a:r>
                      <a:endParaRPr lang="da-DK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X</a:t>
                      </a:r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C73271-F603-4B8B-BC48-CACE9C399C01}" type="slidenum">
              <a:rPr lang="da-DK" smtClean="0"/>
              <a:pPr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0160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smtClean="0"/>
              <a:t>Differences on </a:t>
            </a:r>
            <a:r>
              <a:rPr lang="da-DK" sz="2800" dirty="0" err="1" smtClean="0"/>
              <a:t>individual</a:t>
            </a:r>
            <a:r>
              <a:rPr lang="da-DK" sz="2800" dirty="0" smtClean="0"/>
              <a:t> </a:t>
            </a:r>
            <a:r>
              <a:rPr lang="da-DK" sz="2800" dirty="0" err="1" smtClean="0"/>
              <a:t>issues</a:t>
            </a:r>
            <a:r>
              <a:rPr lang="da-DK" sz="2800" dirty="0" smtClean="0"/>
              <a:t> </a:t>
            </a:r>
            <a:r>
              <a:rPr lang="da-DK" sz="2800" dirty="0" err="1" smtClean="0"/>
              <a:t>reflect</a:t>
            </a:r>
            <a:r>
              <a:rPr lang="da-DK" sz="2800" dirty="0" smtClean="0"/>
              <a:t> national </a:t>
            </a:r>
            <a:r>
              <a:rPr lang="da-DK" sz="2800" dirty="0" err="1" smtClean="0"/>
              <a:t>starting</a:t>
            </a:r>
            <a:r>
              <a:rPr lang="da-DK" sz="2800" dirty="0" smtClean="0"/>
              <a:t> points</a:t>
            </a:r>
            <a:endParaRPr lang="da-DK" sz="2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The National Data </a:t>
            </a:r>
            <a:r>
              <a:rPr lang="da-DK" dirty="0" err="1" smtClean="0"/>
              <a:t>Infrastructure</a:t>
            </a:r>
            <a:r>
              <a:rPr lang="da-DK" dirty="0" smtClean="0"/>
              <a:t> is central to Irish </a:t>
            </a:r>
            <a:r>
              <a:rPr lang="da-DK" dirty="0" err="1" smtClean="0"/>
              <a:t>strategy</a:t>
            </a:r>
            <a:r>
              <a:rPr lang="da-DK" dirty="0" smtClean="0"/>
              <a:t>, </a:t>
            </a:r>
            <a:r>
              <a:rPr lang="da-DK" dirty="0" err="1" smtClean="0"/>
              <a:t>reflecting</a:t>
            </a:r>
            <a:r>
              <a:rPr lang="da-DK" dirty="0" smtClean="0"/>
              <a:t> the </a:t>
            </a:r>
            <a:r>
              <a:rPr lang="da-DK" dirty="0" err="1" smtClean="0"/>
              <a:t>limited</a:t>
            </a:r>
            <a:r>
              <a:rPr lang="da-DK" dirty="0" smtClean="0"/>
              <a:t> </a:t>
            </a:r>
            <a:r>
              <a:rPr lang="da-DK" dirty="0" err="1" smtClean="0"/>
              <a:t>development</a:t>
            </a:r>
            <a:r>
              <a:rPr lang="da-DK" dirty="0" smtClean="0"/>
              <a:t> of administrative registers</a:t>
            </a:r>
          </a:p>
          <a:p>
            <a:r>
              <a:rPr lang="da-DK" dirty="0" smtClean="0"/>
              <a:t>The (</a:t>
            </a:r>
            <a:r>
              <a:rPr lang="da-DK" dirty="0" err="1" smtClean="0"/>
              <a:t>perceived</a:t>
            </a:r>
            <a:r>
              <a:rPr lang="da-DK" dirty="0" smtClean="0"/>
              <a:t>) </a:t>
            </a:r>
            <a:r>
              <a:rPr lang="da-DK" dirty="0" err="1" smtClean="0"/>
              <a:t>need</a:t>
            </a:r>
            <a:r>
              <a:rPr lang="da-DK" dirty="0" smtClean="0"/>
              <a:t> for SD to </a:t>
            </a:r>
            <a:r>
              <a:rPr lang="da-DK" dirty="0" err="1" smtClean="0"/>
              <a:t>strengthen</a:t>
            </a:r>
            <a:r>
              <a:rPr lang="da-DK" dirty="0" smtClean="0"/>
              <a:t> </a:t>
            </a:r>
            <a:r>
              <a:rPr lang="da-DK" dirty="0" err="1" smtClean="0"/>
              <a:t>analysis</a:t>
            </a:r>
            <a:r>
              <a:rPr lang="da-DK" dirty="0" smtClean="0"/>
              <a:t> and, in </a:t>
            </a:r>
            <a:r>
              <a:rPr lang="da-DK" dirty="0" err="1" smtClean="0"/>
              <a:t>some</a:t>
            </a:r>
            <a:r>
              <a:rPr lang="da-DK" dirty="0" smtClean="0"/>
              <a:t> </a:t>
            </a:r>
            <a:r>
              <a:rPr lang="da-DK" dirty="0" err="1" smtClean="0"/>
              <a:t>areas</a:t>
            </a:r>
            <a:r>
              <a:rPr lang="da-DK" dirty="0" smtClean="0"/>
              <a:t>, </a:t>
            </a:r>
            <a:r>
              <a:rPr lang="da-DK" dirty="0" err="1" smtClean="0"/>
              <a:t>quality</a:t>
            </a:r>
            <a:r>
              <a:rPr lang="da-DK" dirty="0" smtClean="0"/>
              <a:t> </a:t>
            </a:r>
            <a:r>
              <a:rPr lang="da-DK" dirty="0" err="1" smtClean="0"/>
              <a:t>will</a:t>
            </a:r>
            <a:r>
              <a:rPr lang="da-DK" dirty="0" smtClean="0"/>
              <a:t> </a:t>
            </a:r>
            <a:r>
              <a:rPr lang="da-DK" dirty="0" err="1" smtClean="0"/>
              <a:t>demand</a:t>
            </a:r>
            <a:r>
              <a:rPr lang="da-DK" dirty="0" smtClean="0"/>
              <a:t> </a:t>
            </a:r>
            <a:r>
              <a:rPr lang="da-DK" dirty="0" err="1" smtClean="0"/>
              <a:t>resources</a:t>
            </a:r>
            <a:r>
              <a:rPr lang="da-DK" dirty="0" smtClean="0"/>
              <a:t>.</a:t>
            </a:r>
          </a:p>
          <a:p>
            <a:r>
              <a:rPr lang="da-DK" dirty="0" smtClean="0"/>
              <a:t>Given a stringent budget </a:t>
            </a:r>
            <a:r>
              <a:rPr lang="da-DK" dirty="0" err="1" smtClean="0"/>
              <a:t>environment</a:t>
            </a:r>
            <a:r>
              <a:rPr lang="da-DK" dirty="0" smtClean="0"/>
              <a:t> </a:t>
            </a:r>
            <a:r>
              <a:rPr lang="da-DK" dirty="0" err="1" smtClean="0"/>
              <a:t>this</a:t>
            </a:r>
            <a:r>
              <a:rPr lang="da-DK" dirty="0" smtClean="0"/>
              <a:t> </a:t>
            </a:r>
            <a:r>
              <a:rPr lang="da-DK" dirty="0" err="1" smtClean="0"/>
              <a:t>explains</a:t>
            </a:r>
            <a:r>
              <a:rPr lang="da-DK" dirty="0" smtClean="0"/>
              <a:t> </a:t>
            </a:r>
            <a:r>
              <a:rPr lang="da-DK" dirty="0" err="1" smtClean="0"/>
              <a:t>focus</a:t>
            </a:r>
            <a:r>
              <a:rPr lang="da-DK" dirty="0" smtClean="0"/>
              <a:t> on </a:t>
            </a:r>
            <a:r>
              <a:rPr lang="da-DK" dirty="0" err="1" smtClean="0"/>
              <a:t>efficiency</a:t>
            </a:r>
            <a:r>
              <a:rPr lang="da-DK" dirty="0" smtClean="0"/>
              <a:t> and </a:t>
            </a:r>
            <a:r>
              <a:rPr lang="da-DK" dirty="0" err="1" smtClean="0"/>
              <a:t>commercial</a:t>
            </a:r>
            <a:r>
              <a:rPr lang="da-DK" dirty="0" smtClean="0"/>
              <a:t> </a:t>
            </a:r>
            <a:r>
              <a:rPr lang="da-DK" dirty="0" err="1" smtClean="0"/>
              <a:t>activities</a:t>
            </a:r>
            <a:r>
              <a:rPr lang="da-DK" dirty="0" smtClean="0"/>
              <a:t> in Danish </a:t>
            </a:r>
            <a:r>
              <a:rPr lang="da-DK" dirty="0" err="1" smtClean="0"/>
              <a:t>Strategy</a:t>
            </a:r>
            <a:endParaRPr lang="da-DK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C73271-F603-4B8B-BC48-CACE9C399C01}" type="slidenum">
              <a:rPr lang="da-DK" smtClean="0"/>
              <a:pPr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846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Why</a:t>
            </a:r>
            <a:r>
              <a:rPr lang="da-DK" dirty="0" smtClean="0"/>
              <a:t> do </a:t>
            </a:r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differ</a:t>
            </a:r>
            <a:r>
              <a:rPr lang="da-DK" dirty="0" smtClean="0"/>
              <a:t> in the </a:t>
            </a:r>
            <a:r>
              <a:rPr lang="da-DK" dirty="0" err="1" smtClean="0"/>
              <a:t>use</a:t>
            </a:r>
            <a:r>
              <a:rPr lang="da-DK" dirty="0" smtClean="0"/>
              <a:t> of administrative data?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>
            <a:normAutofit lnSpcReduction="10000"/>
          </a:bodyPr>
          <a:lstStyle/>
          <a:p>
            <a:r>
              <a:rPr lang="da-DK" dirty="0" err="1" smtClean="0"/>
              <a:t>Resemble</a:t>
            </a:r>
            <a:r>
              <a:rPr lang="da-DK" dirty="0" smtClean="0"/>
              <a:t> </a:t>
            </a:r>
            <a:r>
              <a:rPr lang="da-DK" dirty="0" err="1" smtClean="0"/>
              <a:t>each</a:t>
            </a:r>
            <a:r>
              <a:rPr lang="da-DK" dirty="0" smtClean="0"/>
              <a:t> </a:t>
            </a:r>
            <a:r>
              <a:rPr lang="da-DK" dirty="0" err="1" smtClean="0"/>
              <a:t>other</a:t>
            </a:r>
            <a:r>
              <a:rPr lang="da-DK" dirty="0" smtClean="0"/>
              <a:t> in </a:t>
            </a:r>
            <a:r>
              <a:rPr lang="da-DK" dirty="0" err="1" smtClean="0"/>
              <a:t>many</a:t>
            </a:r>
            <a:r>
              <a:rPr lang="da-DK" dirty="0" smtClean="0"/>
              <a:t> </a:t>
            </a:r>
            <a:r>
              <a:rPr lang="da-DK" dirty="0" err="1" smtClean="0"/>
              <a:t>respects</a:t>
            </a:r>
            <a:r>
              <a:rPr lang="da-DK" dirty="0" smtClean="0"/>
              <a:t>,…</a:t>
            </a:r>
          </a:p>
          <a:p>
            <a:pPr lvl="1"/>
            <a:r>
              <a:rPr lang="da-DK" dirty="0" smtClean="0"/>
              <a:t>Small, open </a:t>
            </a:r>
            <a:r>
              <a:rPr lang="da-DK" dirty="0" err="1" smtClean="0"/>
              <a:t>economies</a:t>
            </a:r>
            <a:endParaRPr lang="da-DK" dirty="0" smtClean="0"/>
          </a:p>
          <a:p>
            <a:pPr lvl="1"/>
            <a:r>
              <a:rPr lang="da-DK" dirty="0" smtClean="0"/>
              <a:t>Small, </a:t>
            </a:r>
            <a:r>
              <a:rPr lang="da-DK" dirty="0" err="1" smtClean="0"/>
              <a:t>homogenous</a:t>
            </a:r>
            <a:r>
              <a:rPr lang="da-DK" dirty="0" smtClean="0"/>
              <a:t> </a:t>
            </a:r>
            <a:r>
              <a:rPr lang="da-DK" dirty="0" err="1" smtClean="0"/>
              <a:t>communities</a:t>
            </a:r>
            <a:endParaRPr lang="da-DK" dirty="0" smtClean="0"/>
          </a:p>
          <a:p>
            <a:r>
              <a:rPr lang="da-DK" dirty="0" smtClean="0"/>
              <a:t>…but </a:t>
            </a:r>
            <a:r>
              <a:rPr lang="da-DK" dirty="0" err="1" smtClean="0"/>
              <a:t>differ</a:t>
            </a:r>
            <a:r>
              <a:rPr lang="da-DK" dirty="0" smtClean="0"/>
              <a:t> in </a:t>
            </a:r>
            <a:r>
              <a:rPr lang="da-DK" dirty="0" err="1" smtClean="0"/>
              <a:t>other</a:t>
            </a:r>
            <a:r>
              <a:rPr lang="da-DK" dirty="0" smtClean="0"/>
              <a:t> </a:t>
            </a:r>
            <a:r>
              <a:rPr lang="da-DK" dirty="0" err="1" smtClean="0"/>
              <a:t>respects</a:t>
            </a:r>
            <a:r>
              <a:rPr lang="da-DK" dirty="0" smtClean="0"/>
              <a:t>,…</a:t>
            </a:r>
          </a:p>
          <a:p>
            <a:pPr lvl="1"/>
            <a:r>
              <a:rPr lang="da-DK" dirty="0" smtClean="0"/>
              <a:t>Anglo-</a:t>
            </a:r>
            <a:r>
              <a:rPr lang="da-DK" dirty="0" err="1" smtClean="0"/>
              <a:t>saxon</a:t>
            </a:r>
            <a:r>
              <a:rPr lang="da-DK" dirty="0" smtClean="0"/>
              <a:t> (?) vs Nordic attitude to </a:t>
            </a:r>
            <a:r>
              <a:rPr lang="da-DK" dirty="0" err="1" smtClean="0"/>
              <a:t>rulers</a:t>
            </a:r>
            <a:endParaRPr lang="da-DK" dirty="0" smtClean="0"/>
          </a:p>
          <a:p>
            <a:pPr lvl="1"/>
            <a:r>
              <a:rPr lang="da-DK" dirty="0"/>
              <a:t>Independent national </a:t>
            </a:r>
            <a:r>
              <a:rPr lang="da-DK" dirty="0" err="1"/>
              <a:t>state</a:t>
            </a:r>
            <a:r>
              <a:rPr lang="da-DK" dirty="0"/>
              <a:t> for 100 vs. 1100 </a:t>
            </a:r>
            <a:r>
              <a:rPr lang="da-DK" dirty="0" err="1" smtClean="0"/>
              <a:t>years</a:t>
            </a:r>
            <a:endParaRPr lang="da-DK" dirty="0" smtClean="0"/>
          </a:p>
          <a:p>
            <a:pPr lvl="1"/>
            <a:r>
              <a:rPr lang="da-DK" dirty="0" err="1" smtClean="0"/>
              <a:t>Role</a:t>
            </a:r>
            <a:r>
              <a:rPr lang="da-DK" dirty="0" smtClean="0"/>
              <a:t> of </a:t>
            </a:r>
            <a:r>
              <a:rPr lang="da-DK" dirty="0" err="1" smtClean="0"/>
              <a:t>multinationals</a:t>
            </a:r>
            <a:endParaRPr lang="da-DK" dirty="0" smtClean="0"/>
          </a:p>
          <a:p>
            <a:r>
              <a:rPr lang="da-DK" dirty="0" smtClean="0"/>
              <a:t>…</a:t>
            </a:r>
            <a:r>
              <a:rPr lang="da-DK" dirty="0" err="1" smtClean="0"/>
              <a:t>which</a:t>
            </a:r>
            <a:r>
              <a:rPr lang="da-DK" dirty="0" smtClean="0"/>
              <a:t> </a:t>
            </a:r>
            <a:r>
              <a:rPr lang="da-DK" dirty="0" err="1" smtClean="0"/>
              <a:t>may</a:t>
            </a:r>
            <a:r>
              <a:rPr lang="da-DK" dirty="0" smtClean="0"/>
              <a:t> have </a:t>
            </a:r>
            <a:r>
              <a:rPr lang="da-DK" dirty="0" err="1" smtClean="0"/>
              <a:t>influenced</a:t>
            </a:r>
            <a:r>
              <a:rPr lang="da-DK" dirty="0" smtClean="0"/>
              <a:t> </a:t>
            </a:r>
            <a:r>
              <a:rPr lang="da-DK" dirty="0" err="1" smtClean="0"/>
              <a:t>approaches</a:t>
            </a:r>
            <a:r>
              <a:rPr lang="da-DK" dirty="0" smtClean="0"/>
              <a:t> to </a:t>
            </a:r>
            <a:r>
              <a:rPr lang="da-DK" dirty="0" err="1" smtClean="0"/>
              <a:t>identification</a:t>
            </a:r>
            <a:r>
              <a:rPr lang="da-DK" dirty="0" smtClean="0"/>
              <a:t> and </a:t>
            </a:r>
            <a:r>
              <a:rPr lang="da-DK" dirty="0" err="1" smtClean="0"/>
              <a:t>statistics</a:t>
            </a:r>
            <a:endParaRPr lang="da-DK" dirty="0" smtClean="0"/>
          </a:p>
          <a:p>
            <a:pPr lvl="1"/>
            <a:r>
              <a:rPr lang="da-DK" dirty="0" err="1" smtClean="0"/>
              <a:t>Concern</a:t>
            </a:r>
            <a:r>
              <a:rPr lang="da-DK" dirty="0" smtClean="0"/>
              <a:t> </a:t>
            </a:r>
            <a:r>
              <a:rPr lang="da-DK" dirty="0" err="1" smtClean="0"/>
              <a:t>about</a:t>
            </a:r>
            <a:r>
              <a:rPr lang="da-DK" dirty="0" smtClean="0"/>
              <a:t> national ID programmes vs…</a:t>
            </a:r>
          </a:p>
          <a:p>
            <a:pPr lvl="1"/>
            <a:r>
              <a:rPr lang="da-DK" dirty="0" smtClean="0"/>
              <a:t>…</a:t>
            </a:r>
            <a:r>
              <a:rPr lang="da-DK" dirty="0" err="1" smtClean="0"/>
              <a:t>trusting</a:t>
            </a:r>
            <a:r>
              <a:rPr lang="da-DK" dirty="0" smtClean="0"/>
              <a:t> the </a:t>
            </a:r>
            <a:r>
              <a:rPr lang="da-DK" dirty="0" err="1" smtClean="0"/>
              <a:t>government</a:t>
            </a:r>
            <a:r>
              <a:rPr lang="da-DK" dirty="0" smtClean="0"/>
              <a:t> with sensitive data</a:t>
            </a:r>
          </a:p>
          <a:p>
            <a:pPr lvl="1"/>
            <a:r>
              <a:rPr lang="da-DK" dirty="0" err="1" smtClean="0"/>
              <a:t>Sensitivity</a:t>
            </a:r>
            <a:r>
              <a:rPr lang="da-DK" dirty="0" smtClean="0"/>
              <a:t> to business </a:t>
            </a:r>
            <a:r>
              <a:rPr lang="da-DK" dirty="0" err="1" smtClean="0"/>
              <a:t>desires</a:t>
            </a:r>
            <a:r>
              <a:rPr lang="da-DK" dirty="0" smtClean="0"/>
              <a:t> for </a:t>
            </a:r>
            <a:r>
              <a:rPr lang="da-DK" dirty="0" err="1" smtClean="0"/>
              <a:t>privacy</a:t>
            </a:r>
            <a:endParaRPr lang="da-DK" dirty="0" smtClean="0"/>
          </a:p>
          <a:p>
            <a:pPr lvl="1"/>
            <a:endParaRPr lang="da-DK" dirty="0" smtClean="0"/>
          </a:p>
          <a:p>
            <a:pPr lvl="1"/>
            <a:endParaRPr lang="da-DK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C73271-F603-4B8B-BC48-CACE9C399C01}" type="slidenum">
              <a:rPr lang="da-DK" smtClean="0"/>
              <a:pPr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2330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1133" name="Group 13"/>
          <p:cNvGrpSpPr>
            <a:grpSpLocks/>
          </p:cNvGrpSpPr>
          <p:nvPr/>
        </p:nvGrpSpPr>
        <p:grpSpPr bwMode="auto">
          <a:xfrm>
            <a:off x="1268190" y="2571548"/>
            <a:ext cx="2600969" cy="1522749"/>
            <a:chOff x="112" y="1772"/>
            <a:chExt cx="2200" cy="1288"/>
          </a:xfrm>
        </p:grpSpPr>
        <p:sp>
          <p:nvSpPr>
            <p:cNvPr id="8250" name="Oval 14"/>
            <p:cNvSpPr>
              <a:spLocks noChangeArrowheads="1"/>
            </p:cNvSpPr>
            <p:nvPr/>
          </p:nvSpPr>
          <p:spPr bwMode="auto">
            <a:xfrm>
              <a:off x="112" y="2452"/>
              <a:ext cx="608" cy="608"/>
            </a:xfrm>
            <a:prstGeom prst="ellipse">
              <a:avLst/>
            </a:prstGeom>
            <a:solidFill>
              <a:srgbClr val="CECECE"/>
            </a:solidFill>
            <a:ln w="254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 defTabSz="762000">
                <a:lnSpc>
                  <a:spcPct val="90000"/>
                </a:lnSpc>
              </a:pPr>
              <a:r>
                <a:rPr lang="da-DK" sz="14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Health</a:t>
              </a:r>
              <a:endParaRPr lang="en-GB" sz="1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51" name="Line 15"/>
            <p:cNvSpPr>
              <a:spLocks noChangeShapeType="1"/>
            </p:cNvSpPr>
            <p:nvPr/>
          </p:nvSpPr>
          <p:spPr bwMode="auto">
            <a:xfrm flipV="1">
              <a:off x="680" y="1772"/>
              <a:ext cx="1632" cy="864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1143" name="Group 23"/>
          <p:cNvGrpSpPr>
            <a:grpSpLocks/>
          </p:cNvGrpSpPr>
          <p:nvPr/>
        </p:nvGrpSpPr>
        <p:grpSpPr bwMode="auto">
          <a:xfrm>
            <a:off x="5445001" y="1066800"/>
            <a:ext cx="2014568" cy="846497"/>
            <a:chOff x="3464" y="864"/>
            <a:chExt cx="1704" cy="716"/>
          </a:xfrm>
        </p:grpSpPr>
        <p:sp>
          <p:nvSpPr>
            <p:cNvPr id="8240" name="Line 24"/>
            <p:cNvSpPr>
              <a:spLocks noChangeShapeType="1"/>
            </p:cNvSpPr>
            <p:nvPr/>
          </p:nvSpPr>
          <p:spPr bwMode="auto">
            <a:xfrm flipH="1">
              <a:off x="3464" y="1344"/>
              <a:ext cx="1144" cy="236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43" name="Oval 27"/>
            <p:cNvSpPr>
              <a:spLocks noChangeArrowheads="1"/>
            </p:cNvSpPr>
            <p:nvPr/>
          </p:nvSpPr>
          <p:spPr bwMode="auto">
            <a:xfrm>
              <a:off x="4560" y="864"/>
              <a:ext cx="608" cy="608"/>
            </a:xfrm>
            <a:prstGeom prst="ellipse">
              <a:avLst/>
            </a:prstGeom>
            <a:solidFill>
              <a:srgbClr val="CECECE"/>
            </a:solidFill>
            <a:ln w="254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 defTabSz="762000">
                <a:lnSpc>
                  <a:spcPct val="90000"/>
                </a:lnSpc>
              </a:pPr>
              <a:r>
                <a:rPr lang="da-DK" sz="1200" b="1" dirty="0" err="1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Employ</a:t>
              </a:r>
              <a:r>
                <a:rPr lang="da-DK" sz="12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  <a:p>
              <a:pPr algn="ctr" defTabSz="762000">
                <a:lnSpc>
                  <a:spcPct val="90000"/>
                </a:lnSpc>
              </a:pPr>
              <a:r>
                <a:rPr lang="da-DK" sz="12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ment</a:t>
              </a:r>
              <a:endParaRPr lang="en-GB" sz="1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1148" name="Group 28"/>
          <p:cNvGrpSpPr>
            <a:grpSpLocks/>
          </p:cNvGrpSpPr>
          <p:nvPr/>
        </p:nvGrpSpPr>
        <p:grpSpPr bwMode="auto">
          <a:xfrm>
            <a:off x="5223042" y="1066800"/>
            <a:ext cx="1155067" cy="718813"/>
            <a:chOff x="3279" y="864"/>
            <a:chExt cx="977" cy="608"/>
          </a:xfrm>
        </p:grpSpPr>
        <p:sp>
          <p:nvSpPr>
            <p:cNvPr id="8236" name="Line 29"/>
            <p:cNvSpPr>
              <a:spLocks noChangeShapeType="1"/>
            </p:cNvSpPr>
            <p:nvPr/>
          </p:nvSpPr>
          <p:spPr bwMode="auto">
            <a:xfrm flipH="1">
              <a:off x="3279" y="1200"/>
              <a:ext cx="369" cy="144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39" name="Oval 32"/>
            <p:cNvSpPr>
              <a:spLocks noChangeArrowheads="1"/>
            </p:cNvSpPr>
            <p:nvPr/>
          </p:nvSpPr>
          <p:spPr bwMode="auto">
            <a:xfrm>
              <a:off x="3648" y="864"/>
              <a:ext cx="608" cy="608"/>
            </a:xfrm>
            <a:prstGeom prst="ellipse">
              <a:avLst/>
            </a:prstGeom>
            <a:solidFill>
              <a:srgbClr val="CECECE"/>
            </a:solidFill>
            <a:ln w="254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 defTabSz="762000">
                <a:lnSpc>
                  <a:spcPct val="90000"/>
                </a:lnSpc>
              </a:pPr>
              <a:r>
                <a:rPr lang="da-DK" sz="1200" b="1" dirty="0" err="1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Educa</a:t>
              </a:r>
              <a:r>
                <a:rPr lang="da-DK" sz="12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  <a:p>
              <a:pPr algn="ctr" defTabSz="762000">
                <a:lnSpc>
                  <a:spcPct val="90000"/>
                </a:lnSpc>
              </a:pPr>
              <a:r>
                <a:rPr lang="da-DK" sz="1200" b="1" dirty="0" err="1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tion</a:t>
              </a:r>
              <a:endParaRPr lang="en-GB" sz="1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1153" name="Group 33"/>
          <p:cNvGrpSpPr>
            <a:grpSpLocks/>
          </p:cNvGrpSpPr>
          <p:nvPr/>
        </p:nvGrpSpPr>
        <p:grpSpPr bwMode="auto">
          <a:xfrm>
            <a:off x="1391147" y="2492486"/>
            <a:ext cx="2232103" cy="967087"/>
            <a:chOff x="352" y="1666"/>
            <a:chExt cx="1888" cy="818"/>
          </a:xfrm>
        </p:grpSpPr>
        <p:sp>
          <p:nvSpPr>
            <p:cNvPr id="8233" name="Line 34"/>
            <p:cNvSpPr>
              <a:spLocks noChangeShapeType="1"/>
            </p:cNvSpPr>
            <p:nvPr/>
          </p:nvSpPr>
          <p:spPr bwMode="auto">
            <a:xfrm flipV="1">
              <a:off x="968" y="1666"/>
              <a:ext cx="1272" cy="538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35" name="Oval 36"/>
            <p:cNvSpPr>
              <a:spLocks noChangeArrowheads="1"/>
            </p:cNvSpPr>
            <p:nvPr/>
          </p:nvSpPr>
          <p:spPr bwMode="auto">
            <a:xfrm>
              <a:off x="352" y="1876"/>
              <a:ext cx="608" cy="608"/>
            </a:xfrm>
            <a:prstGeom prst="ellipse">
              <a:avLst/>
            </a:prstGeom>
            <a:solidFill>
              <a:srgbClr val="CECECE"/>
            </a:solidFill>
            <a:ln w="254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 defTabSz="762000">
                <a:lnSpc>
                  <a:spcPct val="90000"/>
                </a:lnSpc>
              </a:pPr>
              <a:r>
                <a:rPr lang="en-GB" sz="14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Social</a:t>
              </a:r>
            </a:p>
          </p:txBody>
        </p:sp>
      </p:grpSp>
      <p:grpSp>
        <p:nvGrpSpPr>
          <p:cNvPr id="261157" name="Group 37"/>
          <p:cNvGrpSpPr>
            <a:grpSpLocks/>
          </p:cNvGrpSpPr>
          <p:nvPr/>
        </p:nvGrpSpPr>
        <p:grpSpPr bwMode="auto">
          <a:xfrm>
            <a:off x="7131738" y="3756491"/>
            <a:ext cx="955265" cy="718813"/>
            <a:chOff x="4952" y="2644"/>
            <a:chExt cx="808" cy="608"/>
          </a:xfrm>
        </p:grpSpPr>
        <p:sp>
          <p:nvSpPr>
            <p:cNvPr id="8230" name="Line 38"/>
            <p:cNvSpPr>
              <a:spLocks noChangeShapeType="1"/>
            </p:cNvSpPr>
            <p:nvPr/>
          </p:nvSpPr>
          <p:spPr bwMode="auto">
            <a:xfrm flipH="1">
              <a:off x="4952" y="3068"/>
              <a:ext cx="192" cy="48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32" name="Oval 40"/>
            <p:cNvSpPr>
              <a:spLocks noChangeArrowheads="1"/>
            </p:cNvSpPr>
            <p:nvPr/>
          </p:nvSpPr>
          <p:spPr bwMode="auto">
            <a:xfrm>
              <a:off x="5152" y="2644"/>
              <a:ext cx="608" cy="608"/>
            </a:xfrm>
            <a:prstGeom prst="ellipse">
              <a:avLst/>
            </a:prstGeom>
            <a:solidFill>
              <a:srgbClr val="CECECE"/>
            </a:solidFill>
            <a:ln w="254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 defTabSz="762000">
                <a:lnSpc>
                  <a:spcPct val="90000"/>
                </a:lnSpc>
              </a:pPr>
              <a:r>
                <a:rPr lang="en-GB" sz="1800" b="1" dirty="0" err="1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etc</a:t>
              </a:r>
              <a:endParaRPr lang="en-GB" sz="1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1161" name="Group 41"/>
          <p:cNvGrpSpPr>
            <a:grpSpLocks/>
          </p:cNvGrpSpPr>
          <p:nvPr/>
        </p:nvGrpSpPr>
        <p:grpSpPr bwMode="auto">
          <a:xfrm>
            <a:off x="2668124" y="1241304"/>
            <a:ext cx="3292933" cy="4703430"/>
            <a:chOff x="1408" y="868"/>
            <a:chExt cx="2325" cy="3248"/>
          </a:xfrm>
        </p:grpSpPr>
        <p:sp>
          <p:nvSpPr>
            <p:cNvPr id="8216" name="Line 42"/>
            <p:cNvSpPr>
              <a:spLocks noChangeShapeType="1"/>
            </p:cNvSpPr>
            <p:nvPr/>
          </p:nvSpPr>
          <p:spPr bwMode="auto">
            <a:xfrm flipH="1" flipV="1">
              <a:off x="1824" y="3408"/>
              <a:ext cx="144" cy="192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217" name="Group 43"/>
            <p:cNvGrpSpPr>
              <a:grpSpLocks/>
            </p:cNvGrpSpPr>
            <p:nvPr/>
          </p:nvGrpSpPr>
          <p:grpSpPr bwMode="auto">
            <a:xfrm>
              <a:off x="1408" y="868"/>
              <a:ext cx="2325" cy="3248"/>
              <a:chOff x="1408" y="868"/>
              <a:chExt cx="2325" cy="3248"/>
            </a:xfrm>
          </p:grpSpPr>
          <p:sp>
            <p:nvSpPr>
              <p:cNvPr id="8218" name="Line 44"/>
              <p:cNvSpPr>
                <a:spLocks noChangeShapeType="1"/>
              </p:cNvSpPr>
              <p:nvPr/>
            </p:nvSpPr>
            <p:spPr bwMode="auto">
              <a:xfrm flipV="1">
                <a:off x="3512" y="3454"/>
                <a:ext cx="221" cy="238"/>
              </a:xfrm>
              <a:prstGeom prst="line">
                <a:avLst/>
              </a:prstGeom>
              <a:noFill/>
              <a:ln w="50800">
                <a:solidFill>
                  <a:schemeClr val="accent1">
                    <a:lumMod val="40000"/>
                    <a:lumOff val="60000"/>
                  </a:schemeClr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a-DK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8219" name="Group 45"/>
              <p:cNvGrpSpPr>
                <a:grpSpLocks/>
              </p:cNvGrpSpPr>
              <p:nvPr/>
            </p:nvGrpSpPr>
            <p:grpSpPr bwMode="auto">
              <a:xfrm>
                <a:off x="1408" y="868"/>
                <a:ext cx="2144" cy="3248"/>
                <a:chOff x="1408" y="868"/>
                <a:chExt cx="2144" cy="3248"/>
              </a:xfrm>
            </p:grpSpPr>
            <p:sp>
              <p:nvSpPr>
                <p:cNvPr id="8220" name="Line 46"/>
                <p:cNvSpPr>
                  <a:spLocks noChangeShapeType="1"/>
                </p:cNvSpPr>
                <p:nvPr/>
              </p:nvSpPr>
              <p:spPr bwMode="auto">
                <a:xfrm>
                  <a:off x="2016" y="1248"/>
                  <a:ext cx="200" cy="44"/>
                </a:xfrm>
                <a:prstGeom prst="line">
                  <a:avLst/>
                </a:prstGeom>
                <a:noFill/>
                <a:ln w="50800">
                  <a:solidFill>
                    <a:schemeClr val="accent1">
                      <a:lumMod val="40000"/>
                      <a:lumOff val="60000"/>
                    </a:schemeClr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a-DK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221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2256" y="2102"/>
                  <a:ext cx="344" cy="1306"/>
                </a:xfrm>
                <a:prstGeom prst="line">
                  <a:avLst/>
                </a:prstGeom>
                <a:noFill/>
                <a:ln w="50800">
                  <a:solidFill>
                    <a:schemeClr val="accent1">
                      <a:lumMod val="40000"/>
                      <a:lumOff val="60000"/>
                    </a:schemeClr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a-DK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222" name="Line 48"/>
                <p:cNvSpPr>
                  <a:spLocks noChangeShapeType="1"/>
                </p:cNvSpPr>
                <p:nvPr/>
              </p:nvSpPr>
              <p:spPr bwMode="auto">
                <a:xfrm flipH="1" flipV="1">
                  <a:off x="2936" y="2141"/>
                  <a:ext cx="192" cy="1263"/>
                </a:xfrm>
                <a:prstGeom prst="line">
                  <a:avLst/>
                </a:prstGeom>
                <a:noFill/>
                <a:ln w="50800">
                  <a:solidFill>
                    <a:schemeClr val="accent1">
                      <a:lumMod val="40000"/>
                      <a:lumOff val="60000"/>
                    </a:schemeClr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a-DK">
                    <a:ln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a:ln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227" name="Oval 53"/>
                <p:cNvSpPr>
                  <a:spLocks noChangeArrowheads="1"/>
                </p:cNvSpPr>
                <p:nvPr/>
              </p:nvSpPr>
              <p:spPr bwMode="auto">
                <a:xfrm>
                  <a:off x="1408" y="868"/>
                  <a:ext cx="608" cy="608"/>
                </a:xfrm>
                <a:prstGeom prst="ellipse">
                  <a:avLst/>
                </a:prstGeom>
                <a:solidFill>
                  <a:srgbClr val="CECECE"/>
                </a:solidFill>
                <a:ln w="25400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 anchor="ctr"/>
                <a:lstStyle/>
                <a:p>
                  <a:pPr algn="ctr" defTabSz="762000">
                    <a:lnSpc>
                      <a:spcPct val="90000"/>
                    </a:lnSpc>
                  </a:pPr>
                  <a:r>
                    <a:rPr lang="en-GB" sz="1800" b="1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CPR</a:t>
                  </a:r>
                </a:p>
              </p:txBody>
            </p:sp>
            <p:sp>
              <p:nvSpPr>
                <p:cNvPr id="8228" name="Oval 54"/>
                <p:cNvSpPr>
                  <a:spLocks noChangeArrowheads="1"/>
                </p:cNvSpPr>
                <p:nvPr/>
              </p:nvSpPr>
              <p:spPr bwMode="auto">
                <a:xfrm>
                  <a:off x="1920" y="3504"/>
                  <a:ext cx="608" cy="608"/>
                </a:xfrm>
                <a:prstGeom prst="ellipse">
                  <a:avLst/>
                </a:prstGeom>
                <a:solidFill>
                  <a:srgbClr val="CECECE"/>
                </a:solidFill>
                <a:ln w="25400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 anchor="ctr"/>
                <a:lstStyle/>
                <a:p>
                  <a:pPr algn="ctr" defTabSz="762000">
                    <a:lnSpc>
                      <a:spcPct val="90000"/>
                    </a:lnSpc>
                  </a:pPr>
                  <a:r>
                    <a:rPr lang="en-GB" sz="1800" b="1" dirty="0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</a:t>
                  </a:r>
                  <a:r>
                    <a:rPr lang="da-DK" sz="1800" b="1" dirty="0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D</a:t>
                  </a:r>
                  <a:r>
                    <a:rPr lang="en-GB" sz="1800" b="1" dirty="0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R</a:t>
                  </a:r>
                </a:p>
              </p:txBody>
            </p:sp>
            <p:sp>
              <p:nvSpPr>
                <p:cNvPr id="8229" name="Oval 55"/>
                <p:cNvSpPr>
                  <a:spLocks noChangeArrowheads="1"/>
                </p:cNvSpPr>
                <p:nvPr/>
              </p:nvSpPr>
              <p:spPr bwMode="auto">
                <a:xfrm>
                  <a:off x="2944" y="3508"/>
                  <a:ext cx="608" cy="608"/>
                </a:xfrm>
                <a:prstGeom prst="ellipse">
                  <a:avLst/>
                </a:prstGeom>
                <a:solidFill>
                  <a:srgbClr val="CECECE"/>
                </a:solidFill>
                <a:ln w="25400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 anchor="ctr"/>
                <a:lstStyle/>
                <a:p>
                  <a:pPr algn="ctr" defTabSz="762000">
                    <a:lnSpc>
                      <a:spcPct val="90000"/>
                    </a:lnSpc>
                  </a:pPr>
                  <a:r>
                    <a:rPr lang="en-GB" sz="1800" b="1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</a:t>
                  </a:r>
                  <a:r>
                    <a:rPr lang="da-DK" sz="1800" b="1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</a:t>
                  </a:r>
                  <a:r>
                    <a:rPr lang="en-GB" sz="1800" b="1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R</a:t>
                  </a:r>
                </a:p>
              </p:txBody>
            </p:sp>
          </p:grpSp>
        </p:grpSp>
      </p:grpSp>
      <p:grpSp>
        <p:nvGrpSpPr>
          <p:cNvPr id="261176" name="Group 56"/>
          <p:cNvGrpSpPr>
            <a:grpSpLocks/>
          </p:cNvGrpSpPr>
          <p:nvPr/>
        </p:nvGrpSpPr>
        <p:grpSpPr bwMode="auto">
          <a:xfrm>
            <a:off x="3525317" y="2408716"/>
            <a:ext cx="4205293" cy="1590137"/>
            <a:chOff x="1435" y="1576"/>
            <a:chExt cx="3557" cy="1345"/>
          </a:xfrm>
        </p:grpSpPr>
        <p:sp>
          <p:nvSpPr>
            <p:cNvPr id="8212" name="Line 57"/>
            <p:cNvSpPr>
              <a:spLocks noChangeShapeType="1"/>
            </p:cNvSpPr>
            <p:nvPr/>
          </p:nvSpPr>
          <p:spPr bwMode="auto">
            <a:xfrm flipH="1">
              <a:off x="1435" y="2208"/>
              <a:ext cx="2789" cy="713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13" name="Line 58"/>
            <p:cNvSpPr>
              <a:spLocks noChangeShapeType="1"/>
            </p:cNvSpPr>
            <p:nvPr/>
          </p:nvSpPr>
          <p:spPr bwMode="auto">
            <a:xfrm flipH="1" flipV="1">
              <a:off x="3037" y="1576"/>
              <a:ext cx="1187" cy="392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14" name="AutoShape 59"/>
            <p:cNvSpPr>
              <a:spLocks noChangeArrowheads="1"/>
            </p:cNvSpPr>
            <p:nvPr/>
          </p:nvSpPr>
          <p:spPr bwMode="auto">
            <a:xfrm>
              <a:off x="4128" y="1776"/>
              <a:ext cx="864" cy="648"/>
            </a:xfrm>
            <a:prstGeom prst="verticalScrol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a-DK" sz="14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Question</a:t>
              </a:r>
              <a:r>
                <a:rPr lang="da-DK" sz="1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  <a:p>
              <a:pPr algn="ctr"/>
              <a:r>
                <a:rPr lang="da-DK" sz="14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naire</a:t>
              </a:r>
              <a:endPara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15" name="Line 60"/>
            <p:cNvSpPr>
              <a:spLocks noChangeShapeType="1"/>
            </p:cNvSpPr>
            <p:nvPr/>
          </p:nvSpPr>
          <p:spPr bwMode="auto">
            <a:xfrm flipH="1">
              <a:off x="4269" y="2424"/>
              <a:ext cx="312" cy="274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1181" name="Group 61"/>
          <p:cNvGrpSpPr>
            <a:grpSpLocks/>
          </p:cNvGrpSpPr>
          <p:nvPr/>
        </p:nvGrpSpPr>
        <p:grpSpPr bwMode="auto">
          <a:xfrm>
            <a:off x="5432301" y="1752600"/>
            <a:ext cx="2723922" cy="766103"/>
            <a:chOff x="3456" y="1296"/>
            <a:chExt cx="2304" cy="648"/>
          </a:xfrm>
        </p:grpSpPr>
        <p:sp>
          <p:nvSpPr>
            <p:cNvPr id="8210" name="AutoShape 62"/>
            <p:cNvSpPr>
              <a:spLocks noChangeArrowheads="1"/>
            </p:cNvSpPr>
            <p:nvPr/>
          </p:nvSpPr>
          <p:spPr bwMode="auto">
            <a:xfrm>
              <a:off x="5040" y="1296"/>
              <a:ext cx="720" cy="648"/>
            </a:xfrm>
            <a:prstGeom prst="verticalScrol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a-DK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Inter-</a:t>
              </a:r>
            </a:p>
            <a:p>
              <a:pPr algn="ctr"/>
              <a:r>
                <a:rPr lang="da-DK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view</a:t>
              </a:r>
              <a:endPara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11" name="Line 63"/>
            <p:cNvSpPr>
              <a:spLocks noChangeShapeType="1"/>
            </p:cNvSpPr>
            <p:nvPr/>
          </p:nvSpPr>
          <p:spPr bwMode="auto">
            <a:xfrm flipH="1" flipV="1">
              <a:off x="3456" y="1632"/>
              <a:ext cx="1629" cy="0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n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1184" name="Group 64"/>
          <p:cNvGrpSpPr>
            <a:grpSpLocks/>
          </p:cNvGrpSpPr>
          <p:nvPr/>
        </p:nvGrpSpPr>
        <p:grpSpPr bwMode="auto">
          <a:xfrm>
            <a:off x="1323166" y="4799384"/>
            <a:ext cx="854773" cy="718813"/>
            <a:chOff x="96" y="3456"/>
            <a:chExt cx="723" cy="608"/>
          </a:xfrm>
        </p:grpSpPr>
        <p:sp>
          <p:nvSpPr>
            <p:cNvPr id="8208" name="Oval 65"/>
            <p:cNvSpPr>
              <a:spLocks noChangeArrowheads="1"/>
            </p:cNvSpPr>
            <p:nvPr/>
          </p:nvSpPr>
          <p:spPr bwMode="auto">
            <a:xfrm>
              <a:off x="96" y="3456"/>
              <a:ext cx="608" cy="608"/>
            </a:xfrm>
            <a:prstGeom prst="ellipse">
              <a:avLst/>
            </a:prstGeom>
            <a:solidFill>
              <a:srgbClr val="CECECE"/>
            </a:solidFill>
            <a:ln w="254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 defTabSz="762000">
                <a:lnSpc>
                  <a:spcPct val="90000"/>
                </a:lnSpc>
              </a:pPr>
              <a:r>
                <a:rPr lang="da-DK" sz="1300" b="1" dirty="0" err="1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Cadastre</a:t>
              </a:r>
              <a:endParaRPr lang="en-GB" sz="13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09" name="Line 66"/>
            <p:cNvSpPr>
              <a:spLocks noChangeShapeType="1"/>
            </p:cNvSpPr>
            <p:nvPr/>
          </p:nvSpPr>
          <p:spPr bwMode="auto">
            <a:xfrm flipV="1">
              <a:off x="672" y="3456"/>
              <a:ext cx="147" cy="144"/>
            </a:xfrm>
            <a:prstGeom prst="line">
              <a:avLst/>
            </a:prstGeom>
            <a:noFill/>
            <a:ln w="50800">
              <a:solidFill>
                <a:schemeClr val="accent1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9" name="Oval 23"/>
          <p:cNvSpPr>
            <a:spLocks noChangeArrowheads="1"/>
          </p:cNvSpPr>
          <p:nvPr/>
        </p:nvSpPr>
        <p:spPr bwMode="auto">
          <a:xfrm>
            <a:off x="7358732" y="4410638"/>
            <a:ext cx="695523" cy="695646"/>
          </a:xfrm>
          <a:prstGeom prst="ellipse">
            <a:avLst/>
          </a:prstGeom>
          <a:solidFill>
            <a:srgbClr val="CECECE"/>
          </a:solidFill>
          <a:ln w="254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 defTabSz="762000">
              <a:lnSpc>
                <a:spcPct val="90000"/>
              </a:lnSpc>
            </a:pPr>
            <a:r>
              <a:rPr lang="en-GB" sz="17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</a:t>
            </a:r>
            <a:endParaRPr lang="en-GB" sz="17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Line 45"/>
          <p:cNvSpPr>
            <a:spLocks noChangeShapeType="1"/>
          </p:cNvSpPr>
          <p:nvPr/>
        </p:nvSpPr>
        <p:spPr bwMode="auto">
          <a:xfrm flipH="1" flipV="1">
            <a:off x="7018059" y="4642735"/>
            <a:ext cx="281467" cy="73299"/>
          </a:xfrm>
          <a:prstGeom prst="line">
            <a:avLst/>
          </a:prstGeom>
          <a:noFill/>
          <a:ln w="50800">
            <a:solidFill>
              <a:schemeClr val="accent1">
                <a:lumMod val="40000"/>
                <a:lumOff val="6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Pladsholder til diasnummer 3"/>
          <p:cNvSpPr>
            <a:spLocks noGrp="1"/>
          </p:cNvSpPr>
          <p:nvPr>
            <p:ph type="sldNum" sz="quarter" idx="4"/>
          </p:nvPr>
        </p:nvSpPr>
        <p:spPr>
          <a:xfrm>
            <a:off x="8691562" y="6514165"/>
            <a:ext cx="310509" cy="201477"/>
          </a:xfrm>
        </p:spPr>
        <p:txBody>
          <a:bodyPr/>
          <a:lstStyle/>
          <a:p>
            <a:fld id="{04C73271-F603-4B8B-BC48-CACE9C399C01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73" name="Titel 1"/>
          <p:cNvSpPr txBox="1">
            <a:spLocks/>
          </p:cNvSpPr>
          <p:nvPr/>
        </p:nvSpPr>
        <p:spPr>
          <a:xfrm>
            <a:off x="777217" y="229325"/>
            <a:ext cx="7661487" cy="851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0091D4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r>
              <a:rPr lang="da-DK" dirty="0">
                <a:solidFill>
                  <a:srgbClr val="479651"/>
                </a:solidFill>
              </a:rPr>
              <a:t>The </a:t>
            </a:r>
            <a:r>
              <a:rPr lang="da-DK" dirty="0" err="1" smtClean="0">
                <a:solidFill>
                  <a:srgbClr val="479651"/>
                </a:solidFill>
              </a:rPr>
              <a:t>statistical</a:t>
            </a:r>
            <a:r>
              <a:rPr lang="da-DK" dirty="0" smtClean="0">
                <a:solidFill>
                  <a:srgbClr val="479651"/>
                </a:solidFill>
              </a:rPr>
              <a:t> information system </a:t>
            </a:r>
            <a:r>
              <a:rPr lang="da-DK" dirty="0">
                <a:solidFill>
                  <a:srgbClr val="479651"/>
                </a:solidFill>
              </a:rPr>
              <a:t>in Denmark</a:t>
            </a:r>
          </a:p>
        </p:txBody>
      </p:sp>
      <p:sp>
        <p:nvSpPr>
          <p:cNvPr id="74" name="Line 15"/>
          <p:cNvSpPr>
            <a:spLocks noChangeShapeType="1"/>
          </p:cNvSpPr>
          <p:nvPr/>
        </p:nvSpPr>
        <p:spPr bwMode="auto">
          <a:xfrm>
            <a:off x="2838033" y="2531117"/>
            <a:ext cx="2745486" cy="1318066"/>
          </a:xfrm>
          <a:prstGeom prst="line">
            <a:avLst/>
          </a:prstGeom>
          <a:noFill/>
          <a:ln w="50800">
            <a:solidFill>
              <a:schemeClr val="accent1">
                <a:lumMod val="40000"/>
                <a:lumOff val="6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  <a:latin typeface="Lucida Sans" pitchFamily="34" charset="0"/>
            </a:endParaRPr>
          </a:p>
        </p:txBody>
      </p:sp>
      <p:sp>
        <p:nvSpPr>
          <p:cNvPr id="76" name="Line 17"/>
          <p:cNvSpPr>
            <a:spLocks noChangeShapeType="1"/>
          </p:cNvSpPr>
          <p:nvPr/>
        </p:nvSpPr>
        <p:spPr bwMode="auto">
          <a:xfrm flipV="1">
            <a:off x="2942846" y="2234711"/>
            <a:ext cx="880991" cy="164758"/>
          </a:xfrm>
          <a:prstGeom prst="line">
            <a:avLst/>
          </a:prstGeom>
          <a:noFill/>
          <a:ln w="50800">
            <a:solidFill>
              <a:schemeClr val="accent1">
                <a:lumMod val="40000"/>
                <a:lumOff val="6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  <a:latin typeface="Lucida Sans" pitchFamily="34" charset="0"/>
            </a:endParaRPr>
          </a:p>
        </p:txBody>
      </p:sp>
      <p:sp>
        <p:nvSpPr>
          <p:cNvPr id="78" name="Oval 19"/>
          <p:cNvSpPr>
            <a:spLocks noChangeArrowheads="1"/>
          </p:cNvSpPr>
          <p:nvPr/>
        </p:nvSpPr>
        <p:spPr bwMode="auto">
          <a:xfrm>
            <a:off x="2247323" y="1863538"/>
            <a:ext cx="695523" cy="695646"/>
          </a:xfrm>
          <a:prstGeom prst="ellipse">
            <a:avLst/>
          </a:prstGeom>
          <a:solidFill>
            <a:srgbClr val="CECECE"/>
          </a:solidFill>
          <a:ln w="254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pPr algn="ctr" defTabSz="762000">
              <a:lnSpc>
                <a:spcPct val="90000"/>
              </a:lnSpc>
            </a:pPr>
            <a:r>
              <a:rPr lang="en-GB" sz="1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</a:p>
        </p:txBody>
      </p:sp>
      <p:grpSp>
        <p:nvGrpSpPr>
          <p:cNvPr id="8197" name="Group 3"/>
          <p:cNvGrpSpPr>
            <a:grpSpLocks/>
          </p:cNvGrpSpPr>
          <p:nvPr/>
        </p:nvGrpSpPr>
        <p:grpSpPr bwMode="auto">
          <a:xfrm>
            <a:off x="2044825" y="1354509"/>
            <a:ext cx="5057702" cy="3631898"/>
            <a:chOff x="672" y="768"/>
            <a:chExt cx="4278" cy="3072"/>
          </a:xfrm>
        </p:grpSpPr>
        <p:sp>
          <p:nvSpPr>
            <p:cNvPr id="8252" name="Oval 4"/>
            <p:cNvSpPr>
              <a:spLocks noChangeArrowheads="1"/>
            </p:cNvSpPr>
            <p:nvPr/>
          </p:nvSpPr>
          <p:spPr bwMode="auto">
            <a:xfrm>
              <a:off x="2192" y="768"/>
              <a:ext cx="1296" cy="133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a-DK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53" name="Rectangle 5"/>
            <p:cNvSpPr>
              <a:spLocks noChangeArrowheads="1"/>
            </p:cNvSpPr>
            <p:nvPr/>
          </p:nvSpPr>
          <p:spPr bwMode="auto">
            <a:xfrm>
              <a:off x="2154" y="1198"/>
              <a:ext cx="1372" cy="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7625" tIns="19050" rIns="47625" bIns="19050">
              <a:spAutoFit/>
            </a:bodyPr>
            <a:lstStyle/>
            <a:p>
              <a:pPr algn="ctr" defTabSz="762000"/>
              <a:r>
                <a:rPr lang="en-GB" sz="17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Person id</a:t>
              </a:r>
              <a:r>
                <a:rPr lang="en-GB" sz="1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</a:p>
            <a:p>
              <a:pPr algn="ctr" defTabSz="762000"/>
              <a:r>
                <a:rPr lang="en-GB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Person </a:t>
              </a:r>
              <a:r>
                <a:rPr lang="da-DK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lang="en-GB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um</a:t>
              </a:r>
              <a:r>
                <a:rPr lang="da-DK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GB" sz="16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</a:t>
              </a:r>
              <a:endPara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54" name="Oval 6"/>
            <p:cNvSpPr>
              <a:spLocks noChangeArrowheads="1"/>
            </p:cNvSpPr>
            <p:nvPr/>
          </p:nvSpPr>
          <p:spPr bwMode="auto">
            <a:xfrm>
              <a:off x="3656" y="2574"/>
              <a:ext cx="1292" cy="1258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55" name="Oval 7"/>
            <p:cNvSpPr>
              <a:spLocks noChangeArrowheads="1"/>
            </p:cNvSpPr>
            <p:nvPr/>
          </p:nvSpPr>
          <p:spPr bwMode="auto">
            <a:xfrm>
              <a:off x="672" y="2574"/>
              <a:ext cx="1252" cy="1266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56" name="Rectangle 8"/>
            <p:cNvSpPr>
              <a:spLocks noChangeArrowheads="1"/>
            </p:cNvSpPr>
            <p:nvPr/>
          </p:nvSpPr>
          <p:spPr bwMode="auto">
            <a:xfrm>
              <a:off x="3678" y="2968"/>
              <a:ext cx="1272" cy="4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7625" tIns="19050" rIns="47625" bIns="19050">
              <a:spAutoFit/>
            </a:bodyPr>
            <a:lstStyle/>
            <a:p>
              <a:pPr algn="ctr" defTabSz="762000"/>
              <a:r>
                <a:rPr lang="da-DK" sz="17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Enterprise</a:t>
              </a:r>
              <a:r>
                <a:rPr lang="en-GB" sz="1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17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</a:t>
              </a:r>
              <a:r>
                <a:rPr lang="en-GB" sz="1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algn="ctr" defTabSz="762000"/>
              <a:r>
                <a:rPr lang="da-DK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CBR-No</a:t>
              </a:r>
              <a:endPara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57" name="Rectangle 9"/>
            <p:cNvSpPr>
              <a:spLocks noChangeArrowheads="1"/>
            </p:cNvSpPr>
            <p:nvPr/>
          </p:nvSpPr>
          <p:spPr bwMode="auto">
            <a:xfrm>
              <a:off x="672" y="2945"/>
              <a:ext cx="1242" cy="4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47625" tIns="19050" rIns="47625" bIns="19050">
              <a:spAutoFit/>
            </a:bodyPr>
            <a:lstStyle/>
            <a:p>
              <a:pPr algn="ctr" defTabSz="762000"/>
              <a:r>
                <a:rPr lang="da-DK" sz="17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Dwelling</a:t>
              </a:r>
              <a:r>
                <a:rPr lang="en-GB" sz="1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17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</a:t>
              </a:r>
              <a:r>
                <a:rPr lang="da-DK" sz="17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en-GB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762000"/>
              <a:r>
                <a:rPr lang="da-DK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</a:t>
              </a:r>
              <a:r>
                <a:rPr lang="en-GB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dress</a:t>
              </a:r>
            </a:p>
          </p:txBody>
        </p:sp>
        <p:sp>
          <p:nvSpPr>
            <p:cNvPr id="8258" name="Line 10"/>
            <p:cNvSpPr>
              <a:spLocks noChangeShapeType="1"/>
            </p:cNvSpPr>
            <p:nvPr/>
          </p:nvSpPr>
          <p:spPr bwMode="auto">
            <a:xfrm>
              <a:off x="1928" y="3212"/>
              <a:ext cx="1728" cy="0"/>
            </a:xfrm>
            <a:prstGeom prst="line">
              <a:avLst/>
            </a:prstGeom>
            <a:noFill/>
            <a:ln w="1016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59" name="Line 11"/>
            <p:cNvSpPr>
              <a:spLocks noChangeShapeType="1"/>
            </p:cNvSpPr>
            <p:nvPr/>
          </p:nvSpPr>
          <p:spPr bwMode="auto">
            <a:xfrm>
              <a:off x="3360" y="1824"/>
              <a:ext cx="624" cy="816"/>
            </a:xfrm>
            <a:prstGeom prst="line">
              <a:avLst/>
            </a:prstGeom>
            <a:noFill/>
            <a:ln w="1016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60" name="Line 12"/>
            <p:cNvSpPr>
              <a:spLocks noChangeShapeType="1"/>
            </p:cNvSpPr>
            <p:nvPr/>
          </p:nvSpPr>
          <p:spPr bwMode="auto">
            <a:xfrm flipH="1">
              <a:off x="1664" y="1868"/>
              <a:ext cx="720" cy="816"/>
            </a:xfrm>
            <a:prstGeom prst="line">
              <a:avLst/>
            </a:prstGeom>
            <a:noFill/>
            <a:ln w="10160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482583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1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1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61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61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61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61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6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6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4" grpId="0" animBg="1"/>
      <p:bldP spid="76" grpId="0" animBg="1"/>
      <p:bldP spid="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2400" dirty="0" err="1" smtClean="0"/>
              <a:t>Requirements</a:t>
            </a:r>
            <a:r>
              <a:rPr lang="da-DK" sz="2400" dirty="0" smtClean="0"/>
              <a:t> and </a:t>
            </a:r>
            <a:r>
              <a:rPr lang="da-DK" sz="2400" dirty="0" err="1" smtClean="0"/>
              <a:t>opportunities</a:t>
            </a:r>
            <a:r>
              <a:rPr lang="da-DK" sz="2400" dirty="0" smtClean="0"/>
              <a:t> </a:t>
            </a:r>
            <a:r>
              <a:rPr lang="da-DK" sz="2400" dirty="0" err="1" smtClean="0"/>
              <a:t>associated</a:t>
            </a:r>
            <a:r>
              <a:rPr lang="da-DK" sz="2400" dirty="0" smtClean="0"/>
              <a:t> with administrative registers and </a:t>
            </a:r>
            <a:r>
              <a:rPr lang="da-DK" sz="2400" dirty="0" err="1" smtClean="0"/>
              <a:t>their</a:t>
            </a:r>
            <a:r>
              <a:rPr lang="da-DK" sz="2400" dirty="0" smtClean="0"/>
              <a:t> </a:t>
            </a:r>
            <a:r>
              <a:rPr lang="da-DK" sz="2400" dirty="0" err="1" smtClean="0"/>
              <a:t>use</a:t>
            </a:r>
            <a:r>
              <a:rPr lang="da-DK" sz="2400" dirty="0" smtClean="0"/>
              <a:t> in </a:t>
            </a:r>
            <a:r>
              <a:rPr lang="da-DK" sz="2400" dirty="0" err="1" smtClean="0"/>
              <a:t>statistics</a:t>
            </a:r>
            <a:endParaRPr lang="da-DK" sz="24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smtClean="0"/>
              <a:t>Main </a:t>
            </a:r>
            <a:r>
              <a:rPr lang="da-DK" dirty="0" err="1" smtClean="0"/>
              <a:t>requirement</a:t>
            </a:r>
            <a:r>
              <a:rPr lang="da-DK" dirty="0" smtClean="0"/>
              <a:t>: </a:t>
            </a:r>
            <a:r>
              <a:rPr lang="da-DK" dirty="0" err="1" smtClean="0"/>
              <a:t>political</a:t>
            </a:r>
            <a:r>
              <a:rPr lang="da-DK" dirty="0" smtClean="0"/>
              <a:t> courage to </a:t>
            </a:r>
            <a:r>
              <a:rPr lang="da-DK" dirty="0" err="1" smtClean="0"/>
              <a:t>enforce</a:t>
            </a:r>
            <a:r>
              <a:rPr lang="da-DK" dirty="0" smtClean="0"/>
              <a:t> </a:t>
            </a:r>
            <a:r>
              <a:rPr lang="da-DK" dirty="0" err="1" smtClean="0"/>
              <a:t>unique</a:t>
            </a:r>
            <a:r>
              <a:rPr lang="da-DK" dirty="0" smtClean="0"/>
              <a:t> </a:t>
            </a:r>
            <a:r>
              <a:rPr lang="da-DK" dirty="0" err="1" smtClean="0"/>
              <a:t>identifiers</a:t>
            </a:r>
            <a:r>
              <a:rPr lang="da-DK" dirty="0" smtClean="0"/>
              <a:t> for </a:t>
            </a:r>
            <a:r>
              <a:rPr lang="da-DK" dirty="0" err="1" smtClean="0"/>
              <a:t>individuals</a:t>
            </a:r>
            <a:r>
              <a:rPr lang="da-DK" dirty="0" smtClean="0"/>
              <a:t>, </a:t>
            </a:r>
            <a:r>
              <a:rPr lang="da-DK" dirty="0" err="1" smtClean="0"/>
              <a:t>enterprises</a:t>
            </a:r>
            <a:r>
              <a:rPr lang="da-DK" dirty="0" smtClean="0"/>
              <a:t> and </a:t>
            </a:r>
            <a:r>
              <a:rPr lang="da-DK" dirty="0" err="1" smtClean="0"/>
              <a:t>fixed</a:t>
            </a:r>
            <a:r>
              <a:rPr lang="da-DK" dirty="0" smtClean="0"/>
              <a:t> </a:t>
            </a:r>
            <a:r>
              <a:rPr lang="da-DK" dirty="0" err="1" smtClean="0"/>
              <a:t>property</a:t>
            </a:r>
            <a:endParaRPr lang="da-DK" dirty="0" smtClean="0"/>
          </a:p>
          <a:p>
            <a:r>
              <a:rPr lang="da-DK" dirty="0" smtClean="0"/>
              <a:t>Not a </a:t>
            </a:r>
            <a:r>
              <a:rPr lang="da-DK" dirty="0" err="1" smtClean="0"/>
              <a:t>huge</a:t>
            </a:r>
            <a:r>
              <a:rPr lang="da-DK" dirty="0" smtClean="0"/>
              <a:t> </a:t>
            </a:r>
            <a:r>
              <a:rPr lang="da-DK" dirty="0" err="1" smtClean="0"/>
              <a:t>technological</a:t>
            </a:r>
            <a:r>
              <a:rPr lang="da-DK" dirty="0" smtClean="0"/>
              <a:t> </a:t>
            </a:r>
            <a:r>
              <a:rPr lang="da-DK" dirty="0" err="1" smtClean="0"/>
              <a:t>challenge</a:t>
            </a:r>
            <a:r>
              <a:rPr lang="da-DK" dirty="0" smtClean="0"/>
              <a:t> – in Denmark the system </a:t>
            </a:r>
            <a:r>
              <a:rPr lang="da-DK" dirty="0" err="1" smtClean="0"/>
              <a:t>was</a:t>
            </a:r>
            <a:r>
              <a:rPr lang="da-DK" dirty="0" smtClean="0"/>
              <a:t> </a:t>
            </a:r>
            <a:r>
              <a:rPr lang="da-DK" dirty="0" err="1" smtClean="0"/>
              <a:t>rolled</a:t>
            </a:r>
            <a:r>
              <a:rPr lang="da-DK" dirty="0" smtClean="0"/>
              <a:t> out in the 1960s and 70s</a:t>
            </a:r>
          </a:p>
          <a:p>
            <a:r>
              <a:rPr lang="da-DK" dirty="0" smtClean="0"/>
              <a:t>The </a:t>
            </a:r>
            <a:r>
              <a:rPr lang="da-DK" dirty="0" err="1" smtClean="0"/>
              <a:t>benefits</a:t>
            </a:r>
            <a:r>
              <a:rPr lang="da-DK" dirty="0" smtClean="0"/>
              <a:t> of administrative registers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vast</a:t>
            </a:r>
            <a:r>
              <a:rPr lang="da-DK" dirty="0" smtClean="0"/>
              <a:t> and </a:t>
            </a:r>
            <a:r>
              <a:rPr lang="da-DK" dirty="0" err="1" smtClean="0"/>
              <a:t>mostly</a:t>
            </a:r>
            <a:r>
              <a:rPr lang="da-DK" dirty="0" smtClean="0"/>
              <a:t> </a:t>
            </a:r>
            <a:r>
              <a:rPr lang="da-DK" dirty="0" err="1" smtClean="0"/>
              <a:t>lie</a:t>
            </a:r>
            <a:r>
              <a:rPr lang="da-DK" dirty="0" smtClean="0"/>
              <a:t> </a:t>
            </a:r>
            <a:r>
              <a:rPr lang="da-DK" dirty="0" err="1" smtClean="0"/>
              <a:t>beyond</a:t>
            </a:r>
            <a:r>
              <a:rPr lang="da-DK" dirty="0" smtClean="0"/>
              <a:t> </a:t>
            </a:r>
            <a:r>
              <a:rPr lang="da-DK" dirty="0" err="1" smtClean="0"/>
              <a:t>statistics</a:t>
            </a:r>
            <a:endParaRPr lang="da-DK" dirty="0" smtClean="0"/>
          </a:p>
          <a:p>
            <a:pPr lvl="1"/>
            <a:r>
              <a:rPr lang="da-DK" dirty="0" smtClean="0"/>
              <a:t>Statistical </a:t>
            </a:r>
            <a:r>
              <a:rPr lang="da-DK" dirty="0" err="1" smtClean="0"/>
              <a:t>needs</a:t>
            </a:r>
            <a:r>
              <a:rPr lang="da-DK" dirty="0" smtClean="0"/>
              <a:t> </a:t>
            </a:r>
            <a:r>
              <a:rPr lang="da-DK" dirty="0" err="1" smtClean="0"/>
              <a:t>were</a:t>
            </a:r>
            <a:r>
              <a:rPr lang="da-DK" dirty="0" smtClean="0"/>
              <a:t> never a </a:t>
            </a:r>
            <a:r>
              <a:rPr lang="da-DK" dirty="0" err="1" smtClean="0"/>
              <a:t>driving</a:t>
            </a:r>
            <a:r>
              <a:rPr lang="da-DK" dirty="0" smtClean="0"/>
              <a:t> force </a:t>
            </a:r>
            <a:r>
              <a:rPr lang="da-DK" dirty="0" err="1" smtClean="0"/>
              <a:t>behind</a:t>
            </a:r>
            <a:r>
              <a:rPr lang="da-DK" dirty="0" smtClean="0"/>
              <a:t> administrative registers in Denmark</a:t>
            </a:r>
          </a:p>
          <a:p>
            <a:pPr lvl="1"/>
            <a:r>
              <a:rPr lang="da-DK" dirty="0" smtClean="0"/>
              <a:t>Still, </a:t>
            </a:r>
            <a:r>
              <a:rPr lang="da-DK" dirty="0" err="1" smtClean="0"/>
              <a:t>they</a:t>
            </a:r>
            <a:r>
              <a:rPr lang="da-DK" dirty="0" smtClean="0"/>
              <a:t> </a:t>
            </a:r>
            <a:r>
              <a:rPr lang="da-DK" dirty="0" err="1" smtClean="0"/>
              <a:t>allow</a:t>
            </a:r>
            <a:r>
              <a:rPr lang="da-DK" dirty="0" smtClean="0"/>
              <a:t> for </a:t>
            </a:r>
            <a:r>
              <a:rPr lang="da-DK" dirty="0" err="1" smtClean="0"/>
              <a:t>good</a:t>
            </a:r>
            <a:r>
              <a:rPr lang="da-DK" dirty="0" smtClean="0"/>
              <a:t> </a:t>
            </a:r>
            <a:r>
              <a:rPr lang="da-DK" dirty="0" err="1" smtClean="0"/>
              <a:t>quality</a:t>
            </a:r>
            <a:r>
              <a:rPr lang="da-DK" dirty="0" smtClean="0"/>
              <a:t> </a:t>
            </a:r>
            <a:r>
              <a:rPr lang="da-DK" dirty="0" err="1" smtClean="0"/>
              <a:t>statistics</a:t>
            </a:r>
            <a:r>
              <a:rPr lang="da-DK" dirty="0" smtClean="0"/>
              <a:t> on the </a:t>
            </a:r>
            <a:r>
              <a:rPr lang="da-DK" dirty="0" err="1" smtClean="0"/>
              <a:t>cheap</a:t>
            </a:r>
            <a:endParaRPr lang="da-DK" dirty="0" smtClean="0"/>
          </a:p>
          <a:p>
            <a:pPr lvl="1"/>
            <a:r>
              <a:rPr lang="da-DK" dirty="0" err="1" smtClean="0"/>
              <a:t>Opportunities</a:t>
            </a:r>
            <a:r>
              <a:rPr lang="da-DK" dirty="0" smtClean="0"/>
              <a:t> in </a:t>
            </a:r>
            <a:r>
              <a:rPr lang="da-DK" dirty="0" err="1" smtClean="0"/>
              <a:t>integrated</a:t>
            </a:r>
            <a:r>
              <a:rPr lang="da-DK" dirty="0" smtClean="0"/>
              <a:t>, </a:t>
            </a:r>
            <a:r>
              <a:rPr lang="da-DK" dirty="0" err="1" smtClean="0"/>
              <a:t>longitudinal</a:t>
            </a:r>
            <a:r>
              <a:rPr lang="da-DK" dirty="0" smtClean="0"/>
              <a:t> timeseries </a:t>
            </a:r>
            <a:r>
              <a:rPr lang="da-DK" dirty="0" err="1" smtClean="0"/>
              <a:t>include</a:t>
            </a:r>
            <a:r>
              <a:rPr lang="da-DK" dirty="0" smtClean="0"/>
              <a:t>:</a:t>
            </a:r>
          </a:p>
          <a:p>
            <a:pPr lvl="2"/>
            <a:r>
              <a:rPr lang="da-DK" dirty="0" smtClean="0"/>
              <a:t>Research (SD Research Service is 27 </a:t>
            </a:r>
            <a:r>
              <a:rPr lang="da-DK" dirty="0" err="1" smtClean="0"/>
              <a:t>years</a:t>
            </a:r>
            <a:r>
              <a:rPr lang="da-DK" dirty="0" smtClean="0"/>
              <a:t> old; </a:t>
            </a:r>
            <a:r>
              <a:rPr lang="da-DK" dirty="0" err="1" smtClean="0"/>
              <a:t>globally</a:t>
            </a:r>
            <a:r>
              <a:rPr lang="da-DK" dirty="0" smtClean="0"/>
              <a:t> </a:t>
            </a:r>
            <a:r>
              <a:rPr lang="da-DK" dirty="0" err="1" smtClean="0"/>
              <a:t>known</a:t>
            </a:r>
            <a:r>
              <a:rPr lang="da-DK" dirty="0" smtClean="0"/>
              <a:t>)</a:t>
            </a:r>
          </a:p>
          <a:p>
            <a:pPr lvl="2"/>
            <a:r>
              <a:rPr lang="da-DK" dirty="0" smtClean="0"/>
              <a:t>Policy </a:t>
            </a:r>
            <a:r>
              <a:rPr lang="da-DK" dirty="0" err="1" smtClean="0"/>
              <a:t>analysis</a:t>
            </a:r>
            <a:r>
              <a:rPr lang="da-DK" dirty="0" smtClean="0"/>
              <a:t> (</a:t>
            </a:r>
            <a:r>
              <a:rPr lang="da-DK" dirty="0" err="1" smtClean="0"/>
              <a:t>ministries</a:t>
            </a:r>
            <a:r>
              <a:rPr lang="da-DK" dirty="0" smtClean="0"/>
              <a:t> </a:t>
            </a:r>
            <a:r>
              <a:rPr lang="da-DK" dirty="0" err="1" smtClean="0"/>
              <a:t>use</a:t>
            </a:r>
            <a:r>
              <a:rPr lang="da-DK" dirty="0" smtClean="0"/>
              <a:t> </a:t>
            </a:r>
            <a:r>
              <a:rPr lang="da-DK" dirty="0" err="1" smtClean="0"/>
              <a:t>microdata</a:t>
            </a:r>
            <a:r>
              <a:rPr lang="da-DK" dirty="0" smtClean="0"/>
              <a:t> to design and </a:t>
            </a:r>
            <a:r>
              <a:rPr lang="da-DK" dirty="0" err="1" smtClean="0"/>
              <a:t>quantify</a:t>
            </a:r>
            <a:r>
              <a:rPr lang="da-DK" dirty="0" smtClean="0"/>
              <a:t> </a:t>
            </a:r>
            <a:r>
              <a:rPr lang="da-DK" dirty="0" err="1" smtClean="0"/>
              <a:t>effects</a:t>
            </a:r>
            <a:r>
              <a:rPr lang="da-DK" dirty="0" smtClean="0"/>
              <a:t> of new legislative </a:t>
            </a:r>
            <a:r>
              <a:rPr lang="da-DK" dirty="0" err="1" smtClean="0"/>
              <a:t>initiatives</a:t>
            </a:r>
            <a:r>
              <a:rPr lang="da-DK" dirty="0" smtClean="0"/>
              <a:t>, </a:t>
            </a:r>
            <a:r>
              <a:rPr lang="da-DK" dirty="0" err="1" smtClean="0"/>
              <a:t>before</a:t>
            </a:r>
            <a:r>
              <a:rPr lang="da-DK" dirty="0" smtClean="0"/>
              <a:t> and </a:t>
            </a:r>
            <a:r>
              <a:rPr lang="da-DK" dirty="0" err="1" smtClean="0"/>
              <a:t>after</a:t>
            </a:r>
            <a:r>
              <a:rPr lang="da-DK" dirty="0" smtClean="0"/>
              <a:t> </a:t>
            </a:r>
            <a:r>
              <a:rPr lang="da-DK" dirty="0" err="1" smtClean="0"/>
              <a:t>introduction</a:t>
            </a:r>
            <a:r>
              <a:rPr lang="da-DK" dirty="0" smtClean="0"/>
              <a:t>)</a:t>
            </a:r>
          </a:p>
          <a:p>
            <a:endParaRPr lang="da-DK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C73271-F603-4B8B-BC48-CACE9C399C01}" type="slidenum">
              <a:rPr lang="da-DK" smtClean="0"/>
              <a:pPr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9240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400" dirty="0" err="1" smtClean="0"/>
              <a:t>Risks</a:t>
            </a:r>
            <a:r>
              <a:rPr lang="da-DK" sz="2400" dirty="0" smtClean="0"/>
              <a:t> </a:t>
            </a:r>
            <a:r>
              <a:rPr lang="da-DK" sz="2400" dirty="0" err="1"/>
              <a:t>associated</a:t>
            </a:r>
            <a:r>
              <a:rPr lang="da-DK" sz="2400" dirty="0"/>
              <a:t> with administrative registers and </a:t>
            </a:r>
            <a:r>
              <a:rPr lang="da-DK" sz="2400" dirty="0" err="1"/>
              <a:t>their</a:t>
            </a:r>
            <a:r>
              <a:rPr lang="da-DK" sz="2400" dirty="0"/>
              <a:t> </a:t>
            </a:r>
            <a:r>
              <a:rPr lang="da-DK" sz="2400" dirty="0" err="1"/>
              <a:t>use</a:t>
            </a:r>
            <a:r>
              <a:rPr lang="da-DK" sz="2400" dirty="0"/>
              <a:t> in </a:t>
            </a:r>
            <a:r>
              <a:rPr lang="da-DK" sz="2400" dirty="0" err="1"/>
              <a:t>statistics</a:t>
            </a:r>
            <a:endParaRPr lang="da-DK" sz="24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Risks</a:t>
            </a:r>
            <a:r>
              <a:rPr lang="da-DK" dirty="0" smtClean="0"/>
              <a:t> </a:t>
            </a:r>
            <a:r>
              <a:rPr lang="da-DK" dirty="0" err="1" smtClean="0"/>
              <a:t>include</a:t>
            </a:r>
            <a:r>
              <a:rPr lang="da-DK" dirty="0" smtClean="0"/>
              <a:t>:</a:t>
            </a:r>
          </a:p>
          <a:p>
            <a:pPr lvl="1"/>
            <a:r>
              <a:rPr lang="da-DK" dirty="0" smtClean="0"/>
              <a:t>Pressure for administrative </a:t>
            </a:r>
            <a:r>
              <a:rPr lang="da-DK" dirty="0" err="1" smtClean="0"/>
              <a:t>use</a:t>
            </a:r>
            <a:r>
              <a:rPr lang="da-DK" dirty="0" smtClean="0"/>
              <a:t> of </a:t>
            </a:r>
            <a:r>
              <a:rPr lang="da-DK" dirty="0" err="1" smtClean="0"/>
              <a:t>statistical</a:t>
            </a:r>
            <a:r>
              <a:rPr lang="da-DK" dirty="0" smtClean="0"/>
              <a:t> data</a:t>
            </a:r>
          </a:p>
          <a:p>
            <a:pPr lvl="2"/>
            <a:r>
              <a:rPr lang="da-DK" dirty="0" smtClean="0"/>
              <a:t>A </a:t>
            </a:r>
            <a:r>
              <a:rPr lang="da-DK" dirty="0" err="1" smtClean="0"/>
              <a:t>hard</a:t>
            </a:r>
            <a:r>
              <a:rPr lang="da-DK" dirty="0" smtClean="0"/>
              <a:t> line not to provide </a:t>
            </a:r>
            <a:r>
              <a:rPr lang="da-DK" dirty="0" err="1" smtClean="0"/>
              <a:t>microdata</a:t>
            </a:r>
            <a:r>
              <a:rPr lang="da-DK" dirty="0" smtClean="0"/>
              <a:t> </a:t>
            </a:r>
            <a:r>
              <a:rPr lang="da-DK" dirty="0" err="1" smtClean="0"/>
              <a:t>may</a:t>
            </a:r>
            <a:r>
              <a:rPr lang="da-DK" dirty="0" smtClean="0"/>
              <a:t> have to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accompanied</a:t>
            </a:r>
            <a:r>
              <a:rPr lang="da-DK" dirty="0" smtClean="0"/>
              <a:t> by a </a:t>
            </a:r>
            <a:r>
              <a:rPr lang="da-DK" dirty="0" err="1" smtClean="0"/>
              <a:t>pedagogical</a:t>
            </a:r>
            <a:r>
              <a:rPr lang="da-DK" dirty="0" smtClean="0"/>
              <a:t> </a:t>
            </a:r>
            <a:r>
              <a:rPr lang="da-DK" dirty="0" err="1" smtClean="0"/>
              <a:t>effort</a:t>
            </a:r>
            <a:endParaRPr lang="da-DK" dirty="0" smtClean="0"/>
          </a:p>
          <a:p>
            <a:pPr lvl="1"/>
            <a:r>
              <a:rPr lang="da-DK" dirty="0" err="1"/>
              <a:t>Risks</a:t>
            </a:r>
            <a:r>
              <a:rPr lang="da-DK" dirty="0"/>
              <a:t> </a:t>
            </a:r>
            <a:r>
              <a:rPr lang="da-DK" dirty="0" err="1"/>
              <a:t>associated</a:t>
            </a:r>
            <a:r>
              <a:rPr lang="da-DK" dirty="0"/>
              <a:t> with </a:t>
            </a:r>
            <a:r>
              <a:rPr lang="da-DK" dirty="0" err="1"/>
              <a:t>security</a:t>
            </a:r>
            <a:r>
              <a:rPr lang="da-DK" dirty="0"/>
              <a:t> </a:t>
            </a:r>
            <a:r>
              <a:rPr lang="da-DK" dirty="0" err="1" smtClean="0"/>
              <a:t>glitches</a:t>
            </a:r>
            <a:endParaRPr lang="da-DK" dirty="0" smtClean="0"/>
          </a:p>
          <a:p>
            <a:pPr lvl="2"/>
            <a:r>
              <a:rPr lang="da-DK" dirty="0" smtClean="0"/>
              <a:t>Not just </a:t>
            </a:r>
            <a:r>
              <a:rPr lang="da-DK" dirty="0" err="1" smtClean="0"/>
              <a:t>breach</a:t>
            </a:r>
            <a:r>
              <a:rPr lang="da-DK" dirty="0" smtClean="0"/>
              <a:t> of </a:t>
            </a:r>
            <a:r>
              <a:rPr lang="da-DK" dirty="0" err="1" smtClean="0"/>
              <a:t>confidentiality</a:t>
            </a:r>
            <a:r>
              <a:rPr lang="da-DK" dirty="0" smtClean="0"/>
              <a:t> in </a:t>
            </a:r>
            <a:r>
              <a:rPr lang="da-DK" dirty="0" err="1" smtClean="0"/>
              <a:t>itself</a:t>
            </a:r>
            <a:r>
              <a:rPr lang="da-DK" dirty="0" smtClean="0"/>
              <a:t> (bad as it is), but </a:t>
            </a:r>
            <a:r>
              <a:rPr lang="da-DK" dirty="0" err="1" smtClean="0"/>
              <a:t>could</a:t>
            </a:r>
            <a:r>
              <a:rPr lang="da-DK" dirty="0" smtClean="0"/>
              <a:t> </a:t>
            </a:r>
            <a:r>
              <a:rPr lang="da-DK" dirty="0" err="1" smtClean="0"/>
              <a:t>jeopardise</a:t>
            </a:r>
            <a:r>
              <a:rPr lang="da-DK" dirty="0" smtClean="0"/>
              <a:t> the </a:t>
            </a:r>
            <a:r>
              <a:rPr lang="da-DK" dirty="0" err="1" smtClean="0"/>
              <a:t>whole</a:t>
            </a:r>
            <a:r>
              <a:rPr lang="da-DK" dirty="0" smtClean="0"/>
              <a:t> ”business model”</a:t>
            </a:r>
          </a:p>
          <a:p>
            <a:pPr lvl="2"/>
            <a:r>
              <a:rPr lang="da-DK" dirty="0" err="1" smtClean="0"/>
              <a:t>Both</a:t>
            </a:r>
            <a:r>
              <a:rPr lang="da-DK" dirty="0" smtClean="0"/>
              <a:t> </a:t>
            </a:r>
            <a:r>
              <a:rPr lang="da-DK" dirty="0" err="1" smtClean="0"/>
              <a:t>outside</a:t>
            </a:r>
            <a:r>
              <a:rPr lang="da-DK" dirty="0" smtClean="0"/>
              <a:t> and </a:t>
            </a:r>
            <a:r>
              <a:rPr lang="da-DK" dirty="0" err="1" smtClean="0"/>
              <a:t>inside</a:t>
            </a:r>
            <a:r>
              <a:rPr lang="da-DK" dirty="0" smtClean="0"/>
              <a:t> </a:t>
            </a:r>
            <a:r>
              <a:rPr lang="da-DK" dirty="0" err="1" smtClean="0"/>
              <a:t>threats</a:t>
            </a:r>
            <a:r>
              <a:rPr lang="da-DK" dirty="0" smtClean="0"/>
              <a:t> </a:t>
            </a:r>
            <a:r>
              <a:rPr lang="da-DK" dirty="0" err="1" smtClean="0"/>
              <a:t>need</a:t>
            </a:r>
            <a:r>
              <a:rPr lang="da-DK" dirty="0" smtClean="0"/>
              <a:t> to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guarded</a:t>
            </a:r>
            <a:r>
              <a:rPr lang="da-DK" dirty="0" smtClean="0"/>
              <a:t> </a:t>
            </a:r>
            <a:r>
              <a:rPr lang="da-DK" dirty="0" err="1" smtClean="0"/>
              <a:t>against</a:t>
            </a:r>
            <a:endParaRPr lang="da-DK" dirty="0" smtClean="0"/>
          </a:p>
          <a:p>
            <a:r>
              <a:rPr lang="da-DK" dirty="0" smtClean="0"/>
              <a:t>With due attention, and at a </a:t>
            </a:r>
            <a:r>
              <a:rPr lang="da-DK" dirty="0" err="1" smtClean="0"/>
              <a:t>cost</a:t>
            </a:r>
            <a:r>
              <a:rPr lang="da-DK" dirty="0" smtClean="0"/>
              <a:t>, </a:t>
            </a:r>
            <a:r>
              <a:rPr lang="da-DK" dirty="0" err="1" smtClean="0"/>
              <a:t>these</a:t>
            </a:r>
            <a:r>
              <a:rPr lang="da-DK" dirty="0" smtClean="0"/>
              <a:t> </a:t>
            </a:r>
            <a:r>
              <a:rPr lang="da-DK" dirty="0" err="1" smtClean="0"/>
              <a:t>risks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managed</a:t>
            </a:r>
          </a:p>
          <a:p>
            <a:pPr lvl="1"/>
            <a:endParaRPr lang="da-DK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C73271-F603-4B8B-BC48-CACE9C399C01}" type="slidenum">
              <a:rPr lang="da-DK" smtClean="0"/>
              <a:pPr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0343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Summing</a:t>
            </a:r>
            <a:r>
              <a:rPr lang="da-DK" dirty="0" smtClean="0"/>
              <a:t> up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Much</a:t>
            </a:r>
            <a:r>
              <a:rPr lang="da-DK" dirty="0" smtClean="0"/>
              <a:t> overlap in </a:t>
            </a:r>
            <a:r>
              <a:rPr lang="da-DK" dirty="0" err="1" smtClean="0"/>
              <a:t>respective</a:t>
            </a:r>
            <a:r>
              <a:rPr lang="da-DK" dirty="0" smtClean="0"/>
              <a:t> </a:t>
            </a:r>
            <a:r>
              <a:rPr lang="da-DK" dirty="0" err="1" smtClean="0"/>
              <a:t>strategies</a:t>
            </a:r>
            <a:endParaRPr lang="da-DK" dirty="0" smtClean="0"/>
          </a:p>
          <a:p>
            <a:r>
              <a:rPr lang="da-DK" dirty="0" smtClean="0"/>
              <a:t>Differences </a:t>
            </a:r>
            <a:r>
              <a:rPr lang="da-DK" dirty="0" err="1" smtClean="0"/>
              <a:t>reflect</a:t>
            </a:r>
            <a:r>
              <a:rPr lang="da-DK" dirty="0" smtClean="0"/>
              <a:t> </a:t>
            </a:r>
            <a:r>
              <a:rPr lang="da-DK" dirty="0" err="1" smtClean="0"/>
              <a:t>starting</a:t>
            </a:r>
            <a:r>
              <a:rPr lang="da-DK" dirty="0" smtClean="0"/>
              <a:t> points</a:t>
            </a:r>
          </a:p>
          <a:p>
            <a:r>
              <a:rPr lang="da-DK" dirty="0" smtClean="0"/>
              <a:t>Denmark has </a:t>
            </a:r>
            <a:r>
              <a:rPr lang="da-DK" dirty="0" err="1" smtClean="0"/>
              <a:t>been</a:t>
            </a:r>
            <a:r>
              <a:rPr lang="da-DK" dirty="0" smtClean="0"/>
              <a:t> </a:t>
            </a:r>
            <a:r>
              <a:rPr lang="da-DK" dirty="0" err="1" smtClean="0"/>
              <a:t>tremendously</a:t>
            </a:r>
            <a:r>
              <a:rPr lang="da-DK" dirty="0" smtClean="0"/>
              <a:t> </a:t>
            </a:r>
            <a:r>
              <a:rPr lang="da-DK" dirty="0" err="1" smtClean="0"/>
              <a:t>helped</a:t>
            </a:r>
            <a:r>
              <a:rPr lang="da-DK" dirty="0" smtClean="0"/>
              <a:t> by administrative registers/National Data </a:t>
            </a:r>
            <a:r>
              <a:rPr lang="da-DK" dirty="0" err="1" smtClean="0"/>
              <a:t>Infrastructure</a:t>
            </a:r>
            <a:endParaRPr lang="da-DK" dirty="0" smtClean="0"/>
          </a:p>
          <a:p>
            <a:r>
              <a:rPr lang="da-DK" dirty="0" err="1" smtClean="0"/>
              <a:t>There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risks</a:t>
            </a:r>
            <a:r>
              <a:rPr lang="da-DK" dirty="0" smtClean="0"/>
              <a:t>, but </a:t>
            </a:r>
            <a:r>
              <a:rPr lang="da-DK" dirty="0" err="1" smtClean="0"/>
              <a:t>they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overcome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C73271-F603-4B8B-BC48-CACE9C399C01}" type="slidenum">
              <a:rPr lang="da-DK" smtClean="0"/>
              <a:pPr/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7708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stGree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ST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>
            <a:lumMod val="90000"/>
          </a:schemeClr>
        </a:solidFill>
        <a:ln>
          <a:solidFill>
            <a:schemeClr val="tx1"/>
          </a:solidFill>
        </a:ln>
      </a:spPr>
      <a:bodyPr rtlCol="0" anchor="ctr"/>
      <a:lstStyle>
        <a:defPPr algn="ctr">
          <a:defRPr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.xml>
</file>

<file path=docProps/app.xml><?xml version="1.0" encoding="utf-8"?>
<Properties xmlns="http://schemas.openxmlformats.org/officeDocument/2006/extended-properties" xmlns:vt="http://schemas.openxmlformats.org/officeDocument/2006/docPropsVTypes">
  <Template>DstGreen</Template>
  <TotalTime>274</TotalTime>
  <Words>568</Words>
  <Application>Microsoft Office PowerPoint</Application>
  <PresentationFormat>Skærmshow (4:3)</PresentationFormat>
  <Paragraphs>119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9</vt:i4>
      </vt:variant>
    </vt:vector>
  </HeadingPairs>
  <TitlesOfParts>
    <vt:vector size="10" baseType="lpstr">
      <vt:lpstr>DstGreen</vt:lpstr>
      <vt:lpstr>Irish Statistics Strategy - some perspectives based on Danish experience</vt:lpstr>
      <vt:lpstr>Overview</vt:lpstr>
      <vt:lpstr>Many commonalities in the coverage of statistical strategies</vt:lpstr>
      <vt:lpstr>Differences on individual issues reflect national starting points</vt:lpstr>
      <vt:lpstr>Why do we differ in the use of administrative data?</vt:lpstr>
      <vt:lpstr>PowerPoint-præsentation</vt:lpstr>
      <vt:lpstr>Requirements and opportunities associated with administrative registers and their use in statistics</vt:lpstr>
      <vt:lpstr>Risks associated with administrative registers and their use in statistics</vt:lpstr>
      <vt:lpstr>Summing up</vt:lpstr>
    </vt:vector>
  </TitlesOfParts>
  <Company>Danmarks Statistik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Irish Statistics Strategy - some lessons from Danish experience</dc:title>
  <dc:subject>NSB Strategy for Statistics 2015-2020</dc:subject>
  <dc:creator>Jørgen Elmeskov</dc:creator>
  <cp:lastModifiedBy>Anja Løkken Stiil</cp:lastModifiedBy>
  <cp:revision>15</cp:revision>
  <cp:lastPrinted>2015-09-03T14:30:11Z</cp:lastPrinted>
  <dcterms:created xsi:type="dcterms:W3CDTF">2015-08-20T09:24:06Z</dcterms:created>
  <dcterms:modified xsi:type="dcterms:W3CDTF">2015-09-04T10:40:09Z</dcterms:modified>
</cp:coreProperties>
</file>