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321" r:id="rId3"/>
    <p:sldId id="322" r:id="rId4"/>
    <p:sldId id="323" r:id="rId5"/>
    <p:sldId id="324" r:id="rId6"/>
    <p:sldId id="332" r:id="rId7"/>
    <p:sldId id="341" r:id="rId8"/>
    <p:sldId id="334" r:id="rId9"/>
    <p:sldId id="335" r:id="rId10"/>
    <p:sldId id="339" r:id="rId11"/>
    <p:sldId id="343" r:id="rId12"/>
    <p:sldId id="342" r:id="rId13"/>
    <p:sldId id="344" r:id="rId14"/>
    <p:sldId id="345" r:id="rId15"/>
    <p:sldId id="346" r:id="rId16"/>
    <p:sldId id="347" r:id="rId17"/>
    <p:sldId id="336" r:id="rId18"/>
    <p:sldId id="348" r:id="rId19"/>
    <p:sldId id="32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9" autoAdjust="0"/>
    <p:restoredTop sz="94643" autoAdjust="0"/>
  </p:normalViewPr>
  <p:slideViewPr>
    <p:cSldViewPr>
      <p:cViewPr>
        <p:scale>
          <a:sx n="70" d="100"/>
          <a:sy n="70" d="100"/>
        </p:scale>
        <p:origin x="-10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6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FF4AB-6166-4C7A-9A4B-7282172249CD}" type="datetimeFigureOut">
              <a:rPr lang="en-IE" smtClean="0"/>
              <a:pPr/>
              <a:t>07/09/2015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1E0B5-CE75-4250-9BE3-D3B7A279F60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g_city_2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484"/>
          <a:stretch>
            <a:fillRect/>
          </a:stretch>
        </p:blipFill>
        <p:spPr>
          <a:xfrm>
            <a:off x="1" y="-27384"/>
            <a:ext cx="9143999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0983"/>
            <a:ext cx="7772400" cy="1470025"/>
          </a:xfrm>
          <a:noFill/>
        </p:spPr>
        <p:txBody>
          <a:bodyPr>
            <a:normAutofit/>
          </a:bodyPr>
          <a:lstStyle>
            <a:lvl1pPr>
              <a:defRPr sz="2400" b="1">
                <a:solidFill>
                  <a:srgbClr val="FFFF00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lang="en-IE" sz="2000" b="0" kern="1200" dirty="0">
                <a:solidFill>
                  <a:srgbClr val="FFFF9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7504" y="5805264"/>
            <a:ext cx="89289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Shape 23"/>
          <p:cNvPicPr preferRelativeResize="0"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87816" y="6038134"/>
            <a:ext cx="755576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" name="Shape 26"/>
          <p:cNvPicPr preferRelativeResize="0"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51912" y="6024486"/>
            <a:ext cx="648072" cy="50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2" name="Shape 28"/>
          <p:cNvPicPr preferRelativeResize="0"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191672" y="6069198"/>
            <a:ext cx="1259632" cy="410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683568" y="2174999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20" name="Picture 19" descr="programmableCityLogo.png"/>
          <p:cNvPicPr>
            <a:picLocks noChangeAspect="1"/>
          </p:cNvPicPr>
          <p:nvPr userDrawn="1"/>
        </p:nvPicPr>
        <p:blipFill>
          <a:blip r:embed="rId6" cstate="print"/>
          <a:srcRect r="67747"/>
          <a:stretch>
            <a:fillRect/>
          </a:stretch>
        </p:blipFill>
        <p:spPr>
          <a:xfrm>
            <a:off x="107504" y="5629554"/>
            <a:ext cx="1080120" cy="1255830"/>
          </a:xfrm>
          <a:prstGeom prst="rect">
            <a:avLst/>
          </a:prstGeom>
        </p:spPr>
      </p:pic>
      <p:pic>
        <p:nvPicPr>
          <p:cNvPr id="21" name="Picture 20" descr="programmableCityLogo.png"/>
          <p:cNvPicPr>
            <a:picLocks noChangeAspect="1"/>
          </p:cNvPicPr>
          <p:nvPr userDrawn="1"/>
        </p:nvPicPr>
        <p:blipFill>
          <a:blip r:embed="rId7" cstate="print"/>
          <a:srcRect l="32253" t="17202" b="54129"/>
          <a:stretch>
            <a:fillRect/>
          </a:stretch>
        </p:blipFill>
        <p:spPr>
          <a:xfrm>
            <a:off x="1107704" y="6021288"/>
            <a:ext cx="3176264" cy="504056"/>
          </a:xfrm>
          <a:prstGeom prst="rect">
            <a:avLst/>
          </a:prstGeom>
        </p:spPr>
      </p:pic>
      <p:pic>
        <p:nvPicPr>
          <p:cNvPr id="13" name="Picture 12" descr="mayuni_logo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5044991" y="5976576"/>
            <a:ext cx="1085591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E3C4-0823-48EB-A820-D5D41DAC167B}" type="datetimeFigureOut">
              <a:rPr lang="en-IE" smtClean="0"/>
              <a:pPr/>
              <a:t>07/09/2015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45A-4E3D-4369-B6A1-E76FFDAB0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9"/>
            <a:ext cx="8784976" cy="4968552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defRPr>
            </a:lvl2pPr>
            <a:lvl3pPr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defRPr>
            </a:lvl3pPr>
            <a:lvl4pPr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defRPr>
            </a:lvl4pPr>
            <a:lvl5pPr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E3C4-0823-48EB-A820-D5D41DAC167B}" type="datetimeFigureOut">
              <a:rPr lang="en-IE" smtClean="0"/>
              <a:pPr/>
              <a:t>07/09/2015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45A-4E3D-4369-B6A1-E76FFDAB0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00809"/>
            <a:ext cx="4320480" cy="4968552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2800"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 baseline="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 baseline="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 baseline="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 baseline="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00809"/>
            <a:ext cx="4320480" cy="4968552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2800"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 baseline="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 baseline="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 baseline="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 baseline="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og_city_2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484"/>
          <a:stretch>
            <a:fillRect/>
          </a:stretch>
        </p:blipFill>
        <p:spPr>
          <a:xfrm>
            <a:off x="1" y="-27384"/>
            <a:ext cx="9143999" cy="68853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g_city_2.jpg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484"/>
          <a:stretch>
            <a:fillRect/>
          </a:stretch>
        </p:blipFill>
        <p:spPr>
          <a:xfrm>
            <a:off x="1" y="-27384"/>
            <a:ext cx="9143999" cy="68853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88832" cy="12961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700809"/>
            <a:ext cx="8784976" cy="496855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0E3C4-0823-48EB-A820-D5D41DAC167B}" type="datetimeFigureOut">
              <a:rPr lang="en-IE" smtClean="0"/>
              <a:pPr/>
              <a:t>07/09/2015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0A45A-4E3D-4369-B6A1-E76FFDAB0CAE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8" name="Picture 7" descr="logo.1000x1000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79512" y="188640"/>
            <a:ext cx="1296144" cy="12961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6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25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25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25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25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25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7544" y="2030983"/>
            <a:ext cx="8136904" cy="1470025"/>
          </a:xfrm>
        </p:spPr>
        <p:txBody>
          <a:bodyPr>
            <a:normAutofit/>
          </a:bodyPr>
          <a:lstStyle/>
          <a:p>
            <a:r>
              <a:rPr lang="en-IE" sz="2800" dirty="0" smtClean="0"/>
              <a:t>The Impact of the Data Revolution on </a:t>
            </a:r>
            <a:br>
              <a:rPr lang="en-IE" sz="2800" dirty="0" smtClean="0"/>
            </a:br>
            <a:r>
              <a:rPr lang="en-IE" sz="2800" dirty="0" smtClean="0"/>
              <a:t>Official Statistics: </a:t>
            </a:r>
            <a:br>
              <a:rPr lang="en-IE" sz="2800" dirty="0" smtClean="0"/>
            </a:br>
            <a:r>
              <a:rPr lang="en-IE" sz="2800" dirty="0" smtClean="0">
                <a:solidFill>
                  <a:srgbClr val="FFFF66"/>
                </a:solidFill>
              </a:rPr>
              <a:t>Opportunities, Challenges and Risks</a:t>
            </a:r>
            <a:endParaRPr lang="en-IE" sz="2800" dirty="0">
              <a:solidFill>
                <a:srgbClr val="FFFF66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Prof. Rob </a:t>
            </a:r>
            <a:r>
              <a:rPr lang="en-IE" dirty="0" err="1" smtClean="0">
                <a:solidFill>
                  <a:schemeClr val="bg1"/>
                </a:solidFill>
              </a:rPr>
              <a:t>Kitchin</a:t>
            </a:r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err="1" smtClean="0">
                <a:solidFill>
                  <a:schemeClr val="bg1"/>
                </a:solidFill>
              </a:rPr>
              <a:t>Maynooth</a:t>
            </a:r>
            <a:r>
              <a:rPr lang="en-IE" dirty="0" smtClean="0">
                <a:solidFill>
                  <a:schemeClr val="bg1"/>
                </a:solidFill>
              </a:rPr>
              <a:t> University</a:t>
            </a:r>
            <a:endParaRPr lang="en-I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40364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80928" y="2780928"/>
            <a:ext cx="6858000" cy="1296144"/>
          </a:xfrm>
        </p:spPr>
        <p:txBody>
          <a:bodyPr>
            <a:normAutofit/>
          </a:bodyPr>
          <a:lstStyle/>
          <a:p>
            <a:r>
              <a:rPr lang="en-IE" sz="2400" dirty="0" smtClean="0">
                <a:solidFill>
                  <a:schemeClr val="tx1"/>
                </a:solidFill>
              </a:rPr>
              <a:t>Big data and official statistics</a:t>
            </a:r>
            <a:r>
              <a:rPr lang="en-IE" sz="1800" dirty="0" smtClean="0">
                <a:solidFill>
                  <a:schemeClr val="tx1"/>
                </a:solidFill>
              </a:rPr>
              <a:t> (source ESSC 2014)</a:t>
            </a:r>
            <a:endParaRPr lang="en-IE" sz="1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115617" y="188640"/>
          <a:ext cx="7848871" cy="6565862"/>
        </p:xfrm>
        <a:graphic>
          <a:graphicData uri="http://schemas.openxmlformats.org/drawingml/2006/table">
            <a:tbl>
              <a:tblPr/>
              <a:tblGrid>
                <a:gridCol w="2306361"/>
                <a:gridCol w="2771255"/>
                <a:gridCol w="2771255"/>
              </a:tblGrid>
              <a:tr h="253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latin typeface="+mn-lt"/>
                          <a:ea typeface="Calibri"/>
                        </a:rPr>
                        <a:t>Data source</a:t>
                      </a:r>
                      <a:endParaRPr lang="en-IE" sz="14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latin typeface="+mn-lt"/>
                          <a:ea typeface="Calibri"/>
                        </a:rPr>
                        <a:t>Data type</a:t>
                      </a:r>
                      <a:endParaRPr lang="en-IE" sz="14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latin typeface="+mn-lt"/>
                          <a:ea typeface="Calibri"/>
                        </a:rPr>
                        <a:t>Statistical domains</a:t>
                      </a:r>
                      <a:endParaRPr lang="en-IE" sz="14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latin typeface="+mn-lt"/>
                          <a:ea typeface="Calibri"/>
                        </a:rPr>
                        <a:t>Mobile communication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Mobile phone 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Tourism statistics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Population statistics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37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latin typeface="+mn-lt"/>
                          <a:ea typeface="Calibri"/>
                        </a:rPr>
                        <a:t>WWW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Web searches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Labour statistics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Migration statistics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6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e-commerce websites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Price statistics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3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ea typeface="Calibri"/>
                        </a:rPr>
                        <a:t>Businesses’ websites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Information society statistics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Business registers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6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ea typeface="Calibri"/>
                        </a:rPr>
                        <a:t>Job advertisements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Employment statistics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6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ea typeface="Calibri"/>
                        </a:rPr>
                        <a:t>Real-estate websites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Price statistics (real estate)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3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ea typeface="Calibri"/>
                        </a:rPr>
                        <a:t>Social media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Consumer confidence; GDP and beyond; information society statistics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6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latin typeface="+mn-lt"/>
                          <a:ea typeface="Calibri"/>
                        </a:rPr>
                        <a:t>Sensors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ea typeface="Calibri"/>
                        </a:rPr>
                        <a:t>Traffic loops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Traffic/transport statistics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6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ea typeface="Calibri"/>
                        </a:rPr>
                        <a:t>Smart meters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Energy statistics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3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ea typeface="Calibri"/>
                        </a:rPr>
                        <a:t>Satellite images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Land use statistics; agricultural statistics; environment statistics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6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ea typeface="Calibri"/>
                        </a:rPr>
                        <a:t>Automatic vessel identification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Transport and emissions statistics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6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latin typeface="+mn-lt"/>
                          <a:ea typeface="Calibri"/>
                        </a:rPr>
                        <a:t>Transactions of process generated 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ea typeface="Calibri"/>
                        </a:rPr>
                        <a:t>Flight movements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ea typeface="Calibri"/>
                        </a:rPr>
                        <a:t>Transport and emissions statistics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3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Supermarket scanner and sales 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ea typeface="Calibri"/>
                        </a:rPr>
                        <a:t>Price statistics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ea typeface="Calibri"/>
                        </a:rPr>
                        <a:t>Household consumption statistics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4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 err="1">
                          <a:latin typeface="+mn-lt"/>
                          <a:ea typeface="Calibri"/>
                        </a:rPr>
                        <a:t>Crowdsourcing</a:t>
                      </a:r>
                      <a:endParaRPr lang="en-IE" sz="14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Volunteered geographic information (VGI) websites (OpenStreetMap, Wikimapia, Geowiki)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ea typeface="Calibri"/>
                        </a:rPr>
                        <a:t>Land 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3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latin typeface="+mn-lt"/>
                          <a:ea typeface="Calibri"/>
                        </a:rPr>
                        <a:t>Community pictures collections (flickr, Instagram, Panoramio)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ea typeface="Calibri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475656" y="2808224"/>
            <a:ext cx="144016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80408" y="268162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Big data and official statistics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dirty="0" smtClean="0"/>
              <a:t>Given its scope, timeliness, and </a:t>
            </a:r>
            <a:r>
              <a:rPr lang="en-IE" dirty="0" smtClean="0"/>
              <a:t>resolution big </a:t>
            </a:r>
            <a:r>
              <a:rPr lang="en-IE" dirty="0" smtClean="0"/>
              <a:t>data have captured the interest of: </a:t>
            </a:r>
          </a:p>
          <a:p>
            <a:pPr lvl="1"/>
            <a:r>
              <a:rPr lang="en-IE" dirty="0" smtClean="0"/>
              <a:t>NSIs </a:t>
            </a:r>
          </a:p>
          <a:p>
            <a:pPr lvl="1"/>
            <a:r>
              <a:rPr lang="en-IE" dirty="0" err="1" smtClean="0"/>
              <a:t>Eurostat</a:t>
            </a:r>
            <a:r>
              <a:rPr lang="en-IE" dirty="0" smtClean="0"/>
              <a:t>, the European Statistical System (ESS)</a:t>
            </a:r>
          </a:p>
          <a:p>
            <a:pPr lvl="1"/>
            <a:r>
              <a:rPr lang="en-IE" dirty="0" smtClean="0"/>
              <a:t>United Nations Economic Commission for Europe (UNECE)</a:t>
            </a:r>
          </a:p>
          <a:p>
            <a:pPr lvl="1"/>
            <a:r>
              <a:rPr lang="en-IE" dirty="0" smtClean="0"/>
              <a:t>United Nations Statistical Division (UNSD)  </a:t>
            </a:r>
          </a:p>
          <a:p>
            <a:r>
              <a:rPr lang="en-IE" dirty="0" smtClean="0"/>
              <a:t>In 2013 EU NSIs signed the </a:t>
            </a:r>
            <a:r>
              <a:rPr lang="en-IE" dirty="0" err="1" smtClean="0"/>
              <a:t>Scheveningen</a:t>
            </a:r>
            <a:r>
              <a:rPr lang="en-IE" dirty="0" smtClean="0"/>
              <a:t> Memorandum to examine the use of big data in official statistics</a:t>
            </a:r>
          </a:p>
          <a:p>
            <a:r>
              <a:rPr lang="en-IE" dirty="0" smtClean="0"/>
              <a:t>Initial </a:t>
            </a:r>
            <a:r>
              <a:rPr lang="en-IE" dirty="0" smtClean="0"/>
              <a:t>analysis indicates that whilst big data offer a number of opportunities for </a:t>
            </a:r>
            <a:r>
              <a:rPr lang="en-IE" dirty="0" smtClean="0"/>
              <a:t>official statistics</a:t>
            </a:r>
            <a:r>
              <a:rPr lang="en-IE" dirty="0" smtClean="0"/>
              <a:t>, </a:t>
            </a:r>
            <a:r>
              <a:rPr lang="en-IE" dirty="0" smtClean="0"/>
              <a:t>they also offer a series of challenges and risks</a:t>
            </a:r>
            <a:endParaRPr lang="en-I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Big data: opportunities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IE" dirty="0" smtClean="0"/>
              <a:t>C</a:t>
            </a:r>
            <a:r>
              <a:rPr lang="en-IE" dirty="0" smtClean="0"/>
              <a:t>omplement</a:t>
            </a:r>
            <a:r>
              <a:rPr lang="en-IE" dirty="0" smtClean="0"/>
              <a:t>, replace, improve, and add to existing datasets/statistics </a:t>
            </a:r>
          </a:p>
          <a:p>
            <a:pPr lvl="0"/>
            <a:r>
              <a:rPr lang="en-IE" dirty="0" smtClean="0"/>
              <a:t>P</a:t>
            </a:r>
            <a:r>
              <a:rPr lang="en-IE" dirty="0" smtClean="0"/>
              <a:t>roduce </a:t>
            </a:r>
            <a:r>
              <a:rPr lang="en-IE" dirty="0" smtClean="0"/>
              <a:t>more timely outputs - </a:t>
            </a:r>
            <a:r>
              <a:rPr lang="en-IE" dirty="0" err="1" smtClean="0"/>
              <a:t>nowcasting</a:t>
            </a:r>
            <a:endParaRPr lang="en-IE" dirty="0" smtClean="0"/>
          </a:p>
          <a:p>
            <a:pPr lvl="0"/>
            <a:r>
              <a:rPr lang="en-IE" dirty="0" smtClean="0"/>
              <a:t>C</a:t>
            </a:r>
            <a:r>
              <a:rPr lang="en-IE" dirty="0" smtClean="0"/>
              <a:t>ompensate </a:t>
            </a:r>
            <a:r>
              <a:rPr lang="en-IE" dirty="0" smtClean="0"/>
              <a:t>for survey fatigue of citizens and companies</a:t>
            </a:r>
          </a:p>
          <a:p>
            <a:pPr lvl="0"/>
            <a:r>
              <a:rPr lang="en-IE" dirty="0" smtClean="0"/>
              <a:t>C</a:t>
            </a:r>
            <a:r>
              <a:rPr lang="en-IE" dirty="0" smtClean="0"/>
              <a:t>omplement </a:t>
            </a:r>
            <a:r>
              <a:rPr lang="en-IE" dirty="0" smtClean="0"/>
              <a:t>and extend micro-level and small area analysis</a:t>
            </a:r>
          </a:p>
          <a:p>
            <a:pPr lvl="0"/>
            <a:r>
              <a:rPr lang="en-IE" dirty="0" smtClean="0"/>
              <a:t>I</a:t>
            </a:r>
            <a:r>
              <a:rPr lang="en-IE" dirty="0" smtClean="0"/>
              <a:t>mprove </a:t>
            </a:r>
            <a:r>
              <a:rPr lang="en-IE" dirty="0" smtClean="0"/>
              <a:t>quality and ground </a:t>
            </a:r>
            <a:r>
              <a:rPr lang="en-IE" dirty="0" err="1" smtClean="0"/>
              <a:t>truthing</a:t>
            </a:r>
            <a:endParaRPr lang="en-IE" dirty="0" smtClean="0"/>
          </a:p>
          <a:p>
            <a:pPr lvl="0"/>
            <a:r>
              <a:rPr lang="en-IE" dirty="0" smtClean="0"/>
              <a:t>R</a:t>
            </a:r>
            <a:r>
              <a:rPr lang="en-IE" dirty="0" smtClean="0"/>
              <a:t>efine </a:t>
            </a:r>
            <a:r>
              <a:rPr lang="en-IE" dirty="0" smtClean="0"/>
              <a:t>existing statistical composition</a:t>
            </a:r>
          </a:p>
          <a:p>
            <a:pPr lvl="0"/>
            <a:r>
              <a:rPr lang="en-IE" dirty="0" smtClean="0"/>
              <a:t>E</a:t>
            </a:r>
            <a:r>
              <a:rPr lang="en-IE" dirty="0" smtClean="0"/>
              <a:t>asier </a:t>
            </a:r>
            <a:r>
              <a:rPr lang="en-IE" dirty="0" smtClean="0"/>
              <a:t>cross-jurisdictional comparisons</a:t>
            </a:r>
          </a:p>
          <a:p>
            <a:pPr lvl="0"/>
            <a:r>
              <a:rPr lang="en-IE" dirty="0" smtClean="0"/>
              <a:t>B</a:t>
            </a:r>
            <a:r>
              <a:rPr lang="en-IE" dirty="0" smtClean="0"/>
              <a:t>etter </a:t>
            </a:r>
            <a:r>
              <a:rPr lang="en-IE" dirty="0" smtClean="0"/>
              <a:t>linking to other datasets</a:t>
            </a:r>
          </a:p>
          <a:p>
            <a:pPr lvl="0"/>
            <a:r>
              <a:rPr lang="en-IE" dirty="0" smtClean="0"/>
              <a:t>N</a:t>
            </a:r>
            <a:r>
              <a:rPr lang="en-IE" dirty="0" smtClean="0"/>
              <a:t>ew </a:t>
            </a:r>
            <a:r>
              <a:rPr lang="en-IE" dirty="0" smtClean="0"/>
              <a:t>data analytics producing new and better insights</a:t>
            </a:r>
          </a:p>
          <a:p>
            <a:pPr lvl="0"/>
            <a:r>
              <a:rPr lang="en-IE" dirty="0" smtClean="0"/>
              <a:t>R</a:t>
            </a:r>
            <a:r>
              <a:rPr lang="en-IE" dirty="0" smtClean="0"/>
              <a:t>educed </a:t>
            </a:r>
            <a:r>
              <a:rPr lang="en-IE" dirty="0" smtClean="0"/>
              <a:t>costs </a:t>
            </a:r>
          </a:p>
          <a:p>
            <a:pPr lvl="0"/>
            <a:r>
              <a:rPr lang="en-IE" dirty="0" smtClean="0"/>
              <a:t>O</a:t>
            </a:r>
            <a:r>
              <a:rPr lang="en-IE" dirty="0" smtClean="0"/>
              <a:t>ptimization </a:t>
            </a:r>
            <a:r>
              <a:rPr lang="en-IE" dirty="0" smtClean="0"/>
              <a:t>of working practices and efficiency gains in production </a:t>
            </a:r>
          </a:p>
          <a:p>
            <a:pPr lvl="0"/>
            <a:r>
              <a:rPr lang="en-IE" dirty="0" smtClean="0"/>
              <a:t>Redeployment </a:t>
            </a:r>
            <a:r>
              <a:rPr lang="en-IE" dirty="0" smtClean="0"/>
              <a:t>of staff to higher value tasks</a:t>
            </a:r>
          </a:p>
          <a:p>
            <a:pPr lvl="0"/>
            <a:r>
              <a:rPr lang="en-IE" dirty="0" smtClean="0"/>
              <a:t>Greater </a:t>
            </a:r>
            <a:r>
              <a:rPr lang="en-IE" dirty="0" smtClean="0"/>
              <a:t>collaboration with computational social science, data science, and data industries</a:t>
            </a:r>
          </a:p>
          <a:p>
            <a:r>
              <a:rPr lang="en-IE" dirty="0" smtClean="0"/>
              <a:t>G</a:t>
            </a:r>
            <a:r>
              <a:rPr lang="en-IE" dirty="0" smtClean="0"/>
              <a:t>reater </a:t>
            </a:r>
            <a:r>
              <a:rPr lang="en-IE" dirty="0" smtClean="0"/>
              <a:t>visibility and use of official statistics</a:t>
            </a:r>
            <a:endParaRPr lang="en-I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Big data: challenges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IE" dirty="0" smtClean="0"/>
              <a:t>F</a:t>
            </a:r>
            <a:r>
              <a:rPr lang="en-IE" dirty="0" smtClean="0"/>
              <a:t>orming </a:t>
            </a:r>
            <a:r>
              <a:rPr lang="en-IE" dirty="0" smtClean="0"/>
              <a:t>strategic alliances with big data producers</a:t>
            </a:r>
          </a:p>
          <a:p>
            <a:pPr lvl="0"/>
            <a:r>
              <a:rPr lang="en-IE" dirty="0" smtClean="0"/>
              <a:t>G</a:t>
            </a:r>
            <a:r>
              <a:rPr lang="en-IE" dirty="0" smtClean="0"/>
              <a:t>aining </a:t>
            </a:r>
            <a:r>
              <a:rPr lang="en-IE" dirty="0" smtClean="0"/>
              <a:t>access to data, procurement and licensing </a:t>
            </a:r>
          </a:p>
          <a:p>
            <a:pPr lvl="0"/>
            <a:r>
              <a:rPr lang="en-IE" dirty="0" smtClean="0"/>
              <a:t>Gaining </a:t>
            </a:r>
            <a:r>
              <a:rPr lang="en-IE" dirty="0" smtClean="0"/>
              <a:t>access to associated methodology and metadata</a:t>
            </a:r>
          </a:p>
          <a:p>
            <a:pPr lvl="0"/>
            <a:r>
              <a:rPr lang="en-IE" dirty="0" smtClean="0"/>
              <a:t>E</a:t>
            </a:r>
            <a:r>
              <a:rPr lang="en-IE" dirty="0" smtClean="0"/>
              <a:t>stablishing </a:t>
            </a:r>
            <a:r>
              <a:rPr lang="en-IE" dirty="0" smtClean="0"/>
              <a:t>provenance and lineage of datasets</a:t>
            </a:r>
          </a:p>
          <a:p>
            <a:pPr lvl="0"/>
            <a:r>
              <a:rPr lang="en-IE" dirty="0" smtClean="0"/>
              <a:t>L</a:t>
            </a:r>
            <a:r>
              <a:rPr lang="en-IE" dirty="0" smtClean="0"/>
              <a:t>egal </a:t>
            </a:r>
            <a:r>
              <a:rPr lang="en-IE" dirty="0" smtClean="0"/>
              <a:t>and regulatory issues, including intellectual property</a:t>
            </a:r>
          </a:p>
          <a:p>
            <a:pPr lvl="0"/>
            <a:r>
              <a:rPr lang="en-IE" dirty="0" smtClean="0"/>
              <a:t>E</a:t>
            </a:r>
            <a:r>
              <a:rPr lang="en-IE" dirty="0" smtClean="0"/>
              <a:t>stablishing </a:t>
            </a:r>
            <a:r>
              <a:rPr lang="en-IE" dirty="0" smtClean="0"/>
              <a:t>suitability for purpose</a:t>
            </a:r>
          </a:p>
          <a:p>
            <a:pPr lvl="0"/>
            <a:r>
              <a:rPr lang="en-IE" dirty="0" smtClean="0"/>
              <a:t>E</a:t>
            </a:r>
            <a:r>
              <a:rPr lang="en-IE" dirty="0" smtClean="0"/>
              <a:t>stablishing </a:t>
            </a:r>
            <a:r>
              <a:rPr lang="en-IE" dirty="0" smtClean="0"/>
              <a:t>dataset quality with respect to veracity (accuracy, fidelity), uncertainty, error, bias, reliability, and calibration</a:t>
            </a:r>
          </a:p>
          <a:p>
            <a:pPr lvl="0"/>
            <a:r>
              <a:rPr lang="en-IE" dirty="0" smtClean="0"/>
              <a:t>T</a:t>
            </a:r>
            <a:r>
              <a:rPr lang="en-IE" dirty="0" smtClean="0"/>
              <a:t>echnological </a:t>
            </a:r>
            <a:r>
              <a:rPr lang="en-IE" dirty="0" smtClean="0"/>
              <a:t>feasibility re. transferring, storing, cleaning, checking, and linking big data</a:t>
            </a:r>
          </a:p>
          <a:p>
            <a:pPr lvl="0"/>
            <a:r>
              <a:rPr lang="en-IE" dirty="0" smtClean="0"/>
              <a:t>M</a:t>
            </a:r>
            <a:r>
              <a:rPr lang="en-IE" dirty="0" smtClean="0"/>
              <a:t>ethodological </a:t>
            </a:r>
            <a:r>
              <a:rPr lang="en-IE" dirty="0" smtClean="0"/>
              <a:t>feasibility re. augmenting/producing OSs</a:t>
            </a:r>
          </a:p>
          <a:p>
            <a:pPr lvl="0"/>
            <a:r>
              <a:rPr lang="en-IE" dirty="0" smtClean="0"/>
              <a:t>E</a:t>
            </a:r>
            <a:r>
              <a:rPr lang="en-IE" dirty="0" smtClean="0"/>
              <a:t>xperimenting </a:t>
            </a:r>
            <a:r>
              <a:rPr lang="en-IE" dirty="0" smtClean="0"/>
              <a:t>and </a:t>
            </a:r>
            <a:r>
              <a:rPr lang="en-IE" dirty="0" err="1" smtClean="0"/>
              <a:t>trialing</a:t>
            </a:r>
            <a:r>
              <a:rPr lang="en-IE" dirty="0" smtClean="0"/>
              <a:t> big data analytics</a:t>
            </a:r>
          </a:p>
          <a:p>
            <a:pPr lvl="0"/>
            <a:r>
              <a:rPr lang="en-IE" dirty="0" smtClean="0"/>
              <a:t>I</a:t>
            </a:r>
            <a:r>
              <a:rPr lang="en-IE" dirty="0" smtClean="0"/>
              <a:t>nstitutional </a:t>
            </a:r>
            <a:r>
              <a:rPr lang="en-IE" dirty="0" smtClean="0"/>
              <a:t>change management and staff re-skilling </a:t>
            </a:r>
          </a:p>
          <a:p>
            <a:r>
              <a:rPr lang="en-IE" dirty="0" smtClean="0"/>
              <a:t>E</a:t>
            </a:r>
            <a:r>
              <a:rPr lang="en-IE" dirty="0" smtClean="0"/>
              <a:t>nsuring </a:t>
            </a:r>
            <a:r>
              <a:rPr lang="en-IE" dirty="0" smtClean="0"/>
              <a:t>inter-jurisdictional collaboration and common standards</a:t>
            </a:r>
            <a:endParaRPr lang="en-I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Big data: risks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IE" dirty="0" smtClean="0"/>
              <a:t>M</a:t>
            </a:r>
            <a:r>
              <a:rPr lang="en-IE" dirty="0" smtClean="0"/>
              <a:t>ission </a:t>
            </a:r>
            <a:r>
              <a:rPr lang="en-IE" dirty="0" smtClean="0"/>
              <a:t>drift</a:t>
            </a:r>
          </a:p>
          <a:p>
            <a:r>
              <a:rPr lang="en-IE" dirty="0" smtClean="0"/>
              <a:t>D</a:t>
            </a:r>
            <a:r>
              <a:rPr lang="en-IE" dirty="0" smtClean="0"/>
              <a:t>ata </a:t>
            </a:r>
            <a:r>
              <a:rPr lang="en-IE" dirty="0" smtClean="0"/>
              <a:t>quality and losing control of generation / sampling / processing</a:t>
            </a:r>
          </a:p>
          <a:p>
            <a:r>
              <a:rPr lang="en-IE" dirty="0" smtClean="0"/>
              <a:t>I</a:t>
            </a:r>
            <a:r>
              <a:rPr lang="en-IE" dirty="0" smtClean="0"/>
              <a:t>nconsistent </a:t>
            </a:r>
            <a:r>
              <a:rPr lang="en-IE" dirty="0" smtClean="0"/>
              <a:t>access and continuity (breaks in method/time-series)</a:t>
            </a:r>
          </a:p>
          <a:p>
            <a:pPr lvl="0"/>
            <a:r>
              <a:rPr lang="en-IE" dirty="0" smtClean="0"/>
              <a:t>Privacy </a:t>
            </a:r>
            <a:r>
              <a:rPr lang="en-IE" dirty="0" smtClean="0"/>
              <a:t>breaches and data security</a:t>
            </a:r>
          </a:p>
          <a:p>
            <a:r>
              <a:rPr lang="en-IE" dirty="0" smtClean="0"/>
              <a:t>Damage </a:t>
            </a:r>
            <a:r>
              <a:rPr lang="en-IE" dirty="0" smtClean="0"/>
              <a:t>to reputation and losing public trust</a:t>
            </a:r>
          </a:p>
          <a:p>
            <a:pPr lvl="0"/>
            <a:r>
              <a:rPr lang="en-IE" dirty="0" smtClean="0"/>
              <a:t>R</a:t>
            </a:r>
            <a:r>
              <a:rPr lang="en-IE" dirty="0" smtClean="0"/>
              <a:t>esistance </a:t>
            </a:r>
            <a:r>
              <a:rPr lang="en-IE" dirty="0" smtClean="0"/>
              <a:t>of big data providers and populace</a:t>
            </a:r>
          </a:p>
          <a:p>
            <a:pPr lvl="0"/>
            <a:r>
              <a:rPr lang="en-IE" dirty="0" smtClean="0"/>
              <a:t>F</a:t>
            </a:r>
            <a:r>
              <a:rPr lang="en-IE" dirty="0" smtClean="0"/>
              <a:t>ragmentation </a:t>
            </a:r>
            <a:r>
              <a:rPr lang="en-IE" dirty="0" smtClean="0"/>
              <a:t>of approaches across jurisdictions</a:t>
            </a:r>
          </a:p>
          <a:p>
            <a:pPr lvl="0"/>
            <a:r>
              <a:rPr lang="en-IE" dirty="0" smtClean="0"/>
              <a:t>R</a:t>
            </a:r>
            <a:r>
              <a:rPr lang="en-IE" dirty="0" smtClean="0"/>
              <a:t>esource </a:t>
            </a:r>
            <a:r>
              <a:rPr lang="en-IE" dirty="0" smtClean="0"/>
              <a:t>constraints and cut-backs</a:t>
            </a:r>
          </a:p>
          <a:p>
            <a:pPr lvl="0"/>
            <a:r>
              <a:rPr lang="en-IE" dirty="0" smtClean="0"/>
              <a:t>P</a:t>
            </a:r>
            <a:r>
              <a:rPr lang="en-IE" dirty="0" smtClean="0"/>
              <a:t>rivatisation </a:t>
            </a:r>
            <a:r>
              <a:rPr lang="en-IE" dirty="0" smtClean="0"/>
              <a:t>and competition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Way forward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 smtClean="0"/>
              <a:t>UNECE Big data sandbox</a:t>
            </a:r>
          </a:p>
          <a:p>
            <a:r>
              <a:rPr lang="en-IE" dirty="0" smtClean="0"/>
              <a:t>Hosted by Central Statistics office (CSO) and the Irish Centre for High-End Computing (ICHEC)</a:t>
            </a:r>
          </a:p>
          <a:p>
            <a:r>
              <a:rPr lang="en-IE" dirty="0" smtClean="0"/>
              <a:t>Technical platform to: </a:t>
            </a:r>
          </a:p>
          <a:p>
            <a:pPr>
              <a:buNone/>
            </a:pPr>
            <a:r>
              <a:rPr lang="en-IE" dirty="0" smtClean="0"/>
              <a:t> </a:t>
            </a:r>
          </a:p>
          <a:p>
            <a:pPr marL="895350" indent="-514350"/>
            <a:r>
              <a:rPr lang="en-IE" dirty="0" smtClean="0"/>
              <a:t>test the feasibility of remote access and processing</a:t>
            </a:r>
          </a:p>
          <a:p>
            <a:pPr marL="895350" indent="-514350"/>
            <a:r>
              <a:rPr lang="en-IE" dirty="0" smtClean="0"/>
              <a:t>test whether existing statistical standards / models / methods etc. can be applied to Big Data</a:t>
            </a:r>
          </a:p>
          <a:p>
            <a:pPr marL="895350" indent="-514350"/>
            <a:r>
              <a:rPr lang="en-IE" dirty="0" smtClean="0"/>
              <a:t>determine which Big Data software tools are most useful for statistical organisations</a:t>
            </a:r>
          </a:p>
          <a:p>
            <a:pPr marL="895350" indent="-514350"/>
            <a:r>
              <a:rPr lang="en-IE" dirty="0" smtClean="0"/>
              <a:t>learn more about the potential uses, advantages and disadvantages of Big Data sets – “learning by doing”</a:t>
            </a:r>
          </a:p>
          <a:p>
            <a:pPr marL="895350" indent="-514350"/>
            <a:r>
              <a:rPr lang="en-IE" dirty="0" smtClean="0"/>
              <a:t>build an international collaboration community to share ideas and experiences on the technical aspects of using Big Data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Way forward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 smtClean="0"/>
              <a:t>Need to find </a:t>
            </a:r>
            <a:r>
              <a:rPr lang="en-IE" dirty="0" smtClean="0"/>
              <a:t>common international positions on: </a:t>
            </a:r>
          </a:p>
          <a:p>
            <a:pPr>
              <a:buNone/>
            </a:pPr>
            <a:r>
              <a:rPr lang="en-IE" dirty="0" smtClean="0"/>
              <a:t> </a:t>
            </a:r>
          </a:p>
          <a:p>
            <a:pPr marL="533400" lvl="0"/>
            <a:r>
              <a:rPr lang="en-IE" dirty="0" smtClean="0"/>
              <a:t>conceptual and operational (management, technology, methodology) approach and dealing with risks;</a:t>
            </a:r>
          </a:p>
          <a:p>
            <a:pPr marL="533400" lvl="0"/>
            <a:r>
              <a:rPr lang="en-IE" dirty="0" smtClean="0"/>
              <a:t>o</a:t>
            </a:r>
            <a:r>
              <a:rPr lang="en-IE" dirty="0" smtClean="0"/>
              <a:t>ther </a:t>
            </a:r>
            <a:r>
              <a:rPr lang="en-IE" dirty="0" smtClean="0"/>
              <a:t>roles NSIs might </a:t>
            </a:r>
            <a:r>
              <a:rPr lang="en-IE" dirty="0" smtClean="0"/>
              <a:t>adopt, such </a:t>
            </a:r>
            <a:r>
              <a:rPr lang="en-IE" dirty="0" smtClean="0"/>
              <a:t>as becoming the arbiters or certifiers of big data </a:t>
            </a:r>
            <a:r>
              <a:rPr lang="en-IE" dirty="0" smtClean="0"/>
              <a:t>quality, </a:t>
            </a:r>
            <a:r>
              <a:rPr lang="en-IE" dirty="0" smtClean="0"/>
              <a:t>or </a:t>
            </a:r>
            <a:r>
              <a:rPr lang="en-IE" dirty="0" smtClean="0"/>
              <a:t>becoming </a:t>
            </a:r>
            <a:r>
              <a:rPr lang="en-IE" dirty="0" smtClean="0"/>
              <a:t>clearing houses for statistics from non-traditional </a:t>
            </a:r>
            <a:r>
              <a:rPr lang="en-IE" dirty="0" smtClean="0"/>
              <a:t>sources</a:t>
            </a:r>
            <a:endParaRPr lang="en-IE" dirty="0" smtClean="0"/>
          </a:p>
          <a:p>
            <a:pPr marL="533400" lvl="0"/>
            <a:r>
              <a:rPr lang="en-IE" dirty="0" smtClean="0"/>
              <a:t>resolving issues of access, procurement, licensing, and standards</a:t>
            </a:r>
          </a:p>
          <a:p>
            <a:pPr marL="533400" lvl="0"/>
            <a:r>
              <a:rPr lang="en-IE" dirty="0" smtClean="0"/>
              <a:t>identifying and tackling privacy, ethics, security, legal, and governance issues</a:t>
            </a:r>
          </a:p>
          <a:p>
            <a:pPr marL="533400" lvl="0"/>
            <a:r>
              <a:rPr lang="en-IE" dirty="0" smtClean="0"/>
              <a:t>establishing best practices for change management that will maintain quality standards, continuity and trust</a:t>
            </a:r>
          </a:p>
          <a:p>
            <a:pPr marL="533400" lvl="0"/>
            <a:r>
              <a:rPr lang="en-IE" dirty="0" smtClean="0"/>
              <a:t>resourcing at national and international scales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z="2400" dirty="0" smtClean="0"/>
              <a:t>A data revolution is underway </a:t>
            </a:r>
          </a:p>
          <a:p>
            <a:pPr lvl="1"/>
            <a:r>
              <a:rPr lang="en-IE" sz="2000" dirty="0" smtClean="0"/>
              <a:t>a fundamental shift in data openness and sharing</a:t>
            </a:r>
          </a:p>
          <a:p>
            <a:pPr lvl="1"/>
            <a:r>
              <a:rPr lang="en-IE" sz="2000" dirty="0" smtClean="0"/>
              <a:t>the scaling into data infrastructures</a:t>
            </a:r>
          </a:p>
          <a:p>
            <a:pPr lvl="1"/>
            <a:r>
              <a:rPr lang="en-IE" sz="2000" dirty="0" smtClean="0"/>
              <a:t>big data and new data analytics</a:t>
            </a:r>
          </a:p>
          <a:p>
            <a:r>
              <a:rPr lang="en-IE" sz="2400" dirty="0" smtClean="0"/>
              <a:t>Creating a set of disruptive innovations that are producing opportunities, challenges and risks for NSIs and statistical systems </a:t>
            </a:r>
          </a:p>
          <a:p>
            <a:r>
              <a:rPr lang="en-IE" sz="2400" dirty="0" smtClean="0"/>
              <a:t>It is important for NSIs to get ahead of the curve with respect to challenges and risks, becoming proactive not reactive and setting the agenda for new data and statistical innovations</a:t>
            </a:r>
          </a:p>
          <a:p>
            <a:r>
              <a:rPr lang="en-IE" sz="2400" dirty="0" smtClean="0"/>
              <a:t>This requires conceptual, practical, technical and strategic thought and a coordinated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sz="2600" dirty="0" smtClean="0"/>
              <a:t>NSB’s </a:t>
            </a:r>
            <a:r>
              <a:rPr lang="en-IE" sz="2600" b="1" i="1" dirty="0" smtClean="0"/>
              <a:t>Strategic Priorities for Official Statistics 2015-2020 </a:t>
            </a:r>
            <a:r>
              <a:rPr lang="en-IE" sz="2600" dirty="0" smtClean="0"/>
              <a:t>sets a framework and roadmap for Ireland</a:t>
            </a:r>
          </a:p>
          <a:p>
            <a:r>
              <a:rPr lang="en-IE" sz="2600" dirty="0" smtClean="0"/>
              <a:t>Some elements of the Irish Statistical System are already </a:t>
            </a:r>
            <a:r>
              <a:rPr lang="en-IE" sz="2600" dirty="0" err="1" smtClean="0"/>
              <a:t>worldclass</a:t>
            </a:r>
            <a:r>
              <a:rPr lang="en-IE" sz="2600" dirty="0" smtClean="0"/>
              <a:t> </a:t>
            </a:r>
            <a:r>
              <a:rPr lang="en-IE" sz="2600" dirty="0" smtClean="0"/>
              <a:t>and at the cutting edge -- </a:t>
            </a:r>
            <a:r>
              <a:rPr lang="en-IE" sz="2600" dirty="0" smtClean="0"/>
              <a:t>CSO, OSI </a:t>
            </a:r>
            <a:r>
              <a:rPr lang="en-IE" sz="2600" dirty="0" smtClean="0"/>
              <a:t>-- </a:t>
            </a:r>
            <a:r>
              <a:rPr lang="en-IE" sz="2600" dirty="0" smtClean="0"/>
              <a:t>in other areas we lag behind</a:t>
            </a:r>
          </a:p>
          <a:p>
            <a:r>
              <a:rPr lang="en-IE" sz="2600" dirty="0" smtClean="0"/>
              <a:t>The NSB’s Priorities provides a holistic approach for consolidating and extending excellence and aiding the rest of the system to catch up</a:t>
            </a:r>
          </a:p>
          <a:p>
            <a:r>
              <a:rPr lang="en-IE" sz="2600" dirty="0" smtClean="0"/>
              <a:t>The suggestions re. NDI and IGSS will be especially valuable if implemented</a:t>
            </a:r>
          </a:p>
          <a:p>
            <a:r>
              <a:rPr lang="en-IE" sz="2600" dirty="0" smtClean="0"/>
              <a:t>Will require reform of data culture, practices, governance and sharing in public sector: which is long overdue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>
          <a:xfrm>
            <a:off x="-468560" y="382560"/>
            <a:ext cx="4427984" cy="1080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  <a:p>
            <a:pPr lvl="0" algn="ctr">
              <a:defRPr/>
            </a:pPr>
            <a:r>
              <a:rPr lang="en-IE" sz="2900" dirty="0" smtClean="0">
                <a:solidFill>
                  <a:schemeClr val="bg1"/>
                </a:solidFill>
                <a:latin typeface="Trebuchet MS" pitchFamily="34" charset="0"/>
              </a:rPr>
              <a:t>Rob.Kitchin@nuim.ie</a:t>
            </a:r>
          </a:p>
          <a:p>
            <a:pPr lvl="0" algn="ctr">
              <a:defRPr/>
            </a:pPr>
            <a:r>
              <a:rPr lang="en-IE" sz="2900" dirty="0" smtClean="0">
                <a:solidFill>
                  <a:schemeClr val="bg1"/>
                </a:solidFill>
                <a:latin typeface="Trebuchet MS" pitchFamily="34" charset="0"/>
              </a:rPr>
              <a:t>@</a:t>
            </a:r>
            <a:r>
              <a:rPr lang="en-IE" sz="2900" dirty="0" err="1" smtClean="0">
                <a:solidFill>
                  <a:schemeClr val="bg1"/>
                </a:solidFill>
                <a:latin typeface="Trebuchet MS" pitchFamily="34" charset="0"/>
              </a:rPr>
              <a:t>robkitchin</a:t>
            </a:r>
            <a:endParaRPr lang="en-IE" sz="29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0" algn="ctr">
              <a:defRPr/>
            </a:pPr>
            <a:endParaRPr lang="en-IE" sz="29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IE" sz="3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I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9" name="Picture 8" descr="Code sp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344" y="52160"/>
            <a:ext cx="2016407" cy="2520280"/>
          </a:xfrm>
          <a:prstGeom prst="rect">
            <a:avLst/>
          </a:prstGeom>
        </p:spPr>
      </p:pic>
      <p:pic>
        <p:nvPicPr>
          <p:cNvPr id="10" name="Picture 9" descr="cover art T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1872" y="52160"/>
            <a:ext cx="1689944" cy="25202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5408" y="2852936"/>
            <a:ext cx="871296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err="1" smtClean="0">
                <a:solidFill>
                  <a:srgbClr val="FFFF99"/>
                </a:solidFill>
              </a:rPr>
              <a:t>Kitchin</a:t>
            </a:r>
            <a:r>
              <a:rPr lang="en-GB" dirty="0" smtClean="0">
                <a:solidFill>
                  <a:srgbClr val="FFFF99"/>
                </a:solidFill>
              </a:rPr>
              <a:t>, R. (2015) The opportunities, challenges and risks of big data for official statistics.  </a:t>
            </a:r>
            <a:r>
              <a:rPr lang="en-GB" i="1" dirty="0" smtClean="0">
                <a:solidFill>
                  <a:srgbClr val="FFFF99"/>
                </a:solidFill>
              </a:rPr>
              <a:t>Statistical Journal of the International Association of Official Statistics </a:t>
            </a:r>
            <a:r>
              <a:rPr lang="en-GB" dirty="0" smtClean="0">
                <a:solidFill>
                  <a:srgbClr val="FFFF99"/>
                </a:solidFill>
              </a:rPr>
              <a:t>31(3): 471-481.</a:t>
            </a:r>
            <a:endParaRPr lang="en-IE" dirty="0" smtClean="0">
              <a:solidFill>
                <a:srgbClr val="FFFF99"/>
              </a:solidFill>
            </a:endParaRPr>
          </a:p>
          <a:p>
            <a:pPr>
              <a:spcAft>
                <a:spcPts val="600"/>
              </a:spcAft>
            </a:pPr>
            <a:r>
              <a:rPr lang="en-IE" dirty="0" err="1" smtClean="0">
                <a:solidFill>
                  <a:srgbClr val="FFFF99"/>
                </a:solidFill>
              </a:rPr>
              <a:t>Kitchin</a:t>
            </a:r>
            <a:r>
              <a:rPr lang="en-IE" dirty="0" smtClean="0">
                <a:solidFill>
                  <a:srgbClr val="FFFF99"/>
                </a:solidFill>
              </a:rPr>
              <a:t>, R., </a:t>
            </a:r>
            <a:r>
              <a:rPr lang="en-IE" dirty="0" err="1" smtClean="0">
                <a:solidFill>
                  <a:srgbClr val="FFFF99"/>
                </a:solidFill>
              </a:rPr>
              <a:t>Lauriault</a:t>
            </a:r>
            <a:r>
              <a:rPr lang="en-IE" dirty="0" smtClean="0">
                <a:solidFill>
                  <a:srgbClr val="FFFF99"/>
                </a:solidFill>
              </a:rPr>
              <a:t>, T. and </a:t>
            </a:r>
            <a:r>
              <a:rPr lang="en-IE" dirty="0" err="1" smtClean="0">
                <a:solidFill>
                  <a:srgbClr val="FFFF99"/>
                </a:solidFill>
              </a:rPr>
              <a:t>McArdle</a:t>
            </a:r>
            <a:r>
              <a:rPr lang="en-IE" dirty="0" smtClean="0">
                <a:solidFill>
                  <a:srgbClr val="FFFF99"/>
                </a:solidFill>
              </a:rPr>
              <a:t>, G. (2015) Knowing and governing cities through urban indicators, city benchmarking and real-time dashboards.  </a:t>
            </a:r>
            <a:r>
              <a:rPr lang="en-IE" i="1" dirty="0" smtClean="0">
                <a:solidFill>
                  <a:srgbClr val="FFFF99"/>
                </a:solidFill>
              </a:rPr>
              <a:t>Regional Studies, Regional Science </a:t>
            </a:r>
            <a:r>
              <a:rPr lang="en-GB" dirty="0" smtClean="0">
                <a:solidFill>
                  <a:srgbClr val="FFFF99"/>
                </a:solidFill>
              </a:rPr>
              <a:t>2: 1-28</a:t>
            </a:r>
            <a:r>
              <a:rPr lang="en-IE" i="1" dirty="0" smtClean="0">
                <a:solidFill>
                  <a:srgbClr val="FFFF99"/>
                </a:solidFill>
              </a:rPr>
              <a:t> </a:t>
            </a:r>
          </a:p>
          <a:p>
            <a:pPr lvl="0">
              <a:spcAft>
                <a:spcPts val="600"/>
              </a:spcAft>
            </a:pPr>
            <a:r>
              <a:rPr lang="en-GB" dirty="0" err="1" smtClean="0">
                <a:solidFill>
                  <a:srgbClr val="FFFF99"/>
                </a:solidFill>
              </a:rPr>
              <a:t>Kitchin</a:t>
            </a:r>
            <a:r>
              <a:rPr lang="en-GB" dirty="0" smtClean="0">
                <a:solidFill>
                  <a:srgbClr val="FFFF99"/>
                </a:solidFill>
              </a:rPr>
              <a:t>, R. and </a:t>
            </a:r>
            <a:r>
              <a:rPr lang="en-GB" dirty="0" err="1" smtClean="0">
                <a:solidFill>
                  <a:srgbClr val="FFFF99"/>
                </a:solidFill>
              </a:rPr>
              <a:t>Lauriault</a:t>
            </a:r>
            <a:r>
              <a:rPr lang="en-GB" dirty="0" smtClean="0">
                <a:solidFill>
                  <a:srgbClr val="FFFF99"/>
                </a:solidFill>
              </a:rPr>
              <a:t>, T. (2015) Small data in the era of big data. </a:t>
            </a:r>
            <a:r>
              <a:rPr lang="en-GB" i="1" dirty="0" err="1" smtClean="0">
                <a:solidFill>
                  <a:srgbClr val="FFFF99"/>
                </a:solidFill>
              </a:rPr>
              <a:t>GeoJournal</a:t>
            </a:r>
            <a:r>
              <a:rPr lang="en-GB" i="1" dirty="0" smtClean="0">
                <a:solidFill>
                  <a:srgbClr val="FFFF99"/>
                </a:solidFill>
              </a:rPr>
              <a:t> </a:t>
            </a:r>
            <a:r>
              <a:rPr lang="en-GB" dirty="0" smtClean="0">
                <a:solidFill>
                  <a:srgbClr val="FFFF99"/>
                </a:solidFill>
              </a:rPr>
              <a:t> 80(4): 463-475  </a:t>
            </a:r>
            <a:endParaRPr lang="en-IE" dirty="0" smtClean="0">
              <a:solidFill>
                <a:srgbClr val="FFFF99"/>
              </a:solidFill>
            </a:endParaRPr>
          </a:p>
          <a:p>
            <a:pPr>
              <a:spcAft>
                <a:spcPts val="600"/>
              </a:spcAft>
            </a:pPr>
            <a:r>
              <a:rPr lang="en-IE" dirty="0" err="1" smtClean="0">
                <a:solidFill>
                  <a:srgbClr val="FFFF99"/>
                </a:solidFill>
              </a:rPr>
              <a:t>Kitchin</a:t>
            </a:r>
            <a:r>
              <a:rPr lang="en-IE" dirty="0" smtClean="0">
                <a:solidFill>
                  <a:srgbClr val="FFFF99"/>
                </a:solidFill>
              </a:rPr>
              <a:t>, R. (2014) Big data, new epistemologies and paradigm shifts.  </a:t>
            </a:r>
            <a:r>
              <a:rPr lang="en-IE" i="1" dirty="0" smtClean="0">
                <a:solidFill>
                  <a:srgbClr val="FFFF99"/>
                </a:solidFill>
              </a:rPr>
              <a:t>Big Data and Society</a:t>
            </a:r>
            <a:r>
              <a:rPr lang="en-IE" dirty="0" smtClean="0">
                <a:solidFill>
                  <a:srgbClr val="FFFF99"/>
                </a:solidFill>
              </a:rPr>
              <a:t> 1 (April-June): 1-12.</a:t>
            </a:r>
          </a:p>
        </p:txBody>
      </p:sp>
      <p:sp>
        <p:nvSpPr>
          <p:cNvPr id="6" name="Rectangle 5"/>
          <p:cNvSpPr/>
          <p:nvPr/>
        </p:nvSpPr>
        <p:spPr>
          <a:xfrm>
            <a:off x="-612576" y="1483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IE" dirty="0" smtClean="0">
                <a:solidFill>
                  <a:schemeClr val="bg1"/>
                </a:solidFill>
                <a:latin typeface="Trebuchet MS" pitchFamily="34" charset="0"/>
              </a:rPr>
              <a:t>http://www.nuim.ie/progcity</a:t>
            </a:r>
          </a:p>
          <a:p>
            <a:pPr lvl="0" algn="ctr">
              <a:defRPr/>
            </a:pPr>
            <a:r>
              <a:rPr lang="en-IE" dirty="0" smtClean="0">
                <a:solidFill>
                  <a:schemeClr val="bg1"/>
                </a:solidFill>
                <a:latin typeface="Trebuchet MS" pitchFamily="34" charset="0"/>
              </a:rPr>
              <a:t>@</a:t>
            </a:r>
            <a:r>
              <a:rPr lang="en-IE" dirty="0" err="1" smtClean="0">
                <a:solidFill>
                  <a:schemeClr val="bg1"/>
                </a:solidFill>
                <a:latin typeface="Trebuchet MS" pitchFamily="34" charset="0"/>
              </a:rPr>
              <a:t>progcity</a:t>
            </a:r>
            <a:endParaRPr lang="en-IE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2" name="Picture 11" descr="stum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1492" y="52160"/>
            <a:ext cx="1784269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88832" cy="1296144"/>
          </a:xfrm>
        </p:spPr>
        <p:txBody>
          <a:bodyPr/>
          <a:lstStyle/>
          <a:p>
            <a:r>
              <a:rPr lang="en-IE" dirty="0" smtClean="0"/>
              <a:t>Background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9"/>
            <a:ext cx="4896544" cy="2952327"/>
          </a:xfrm>
        </p:spPr>
        <p:txBody>
          <a:bodyPr>
            <a:normAutofit fontScale="92500" lnSpcReduction="10000"/>
          </a:bodyPr>
          <a:lstStyle/>
          <a:p>
            <a:r>
              <a:rPr lang="en-IE" sz="2800" dirty="0" smtClean="0"/>
              <a:t>All-Island Research Observatory (www.airo.ie)</a:t>
            </a:r>
          </a:p>
          <a:p>
            <a:r>
              <a:rPr lang="en-IE" sz="2800" dirty="0" smtClean="0"/>
              <a:t>Dublin Dashboard (www.dublindashboard.ie)</a:t>
            </a:r>
          </a:p>
          <a:p>
            <a:r>
              <a:rPr lang="en-IE" sz="2800" dirty="0" smtClean="0"/>
              <a:t>Digital Repository of Ireland (DRI; www.dri.ie)</a:t>
            </a:r>
          </a:p>
          <a:p>
            <a:r>
              <a:rPr lang="en-IE" sz="2800" dirty="0" smtClean="0"/>
              <a:t>The Programmable City</a:t>
            </a:r>
            <a:endParaRPr lang="en-IE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2778" t="5848" r="14425"/>
          <a:stretch>
            <a:fillRect/>
          </a:stretch>
        </p:blipFill>
        <p:spPr bwMode="auto">
          <a:xfrm>
            <a:off x="138568" y="4763578"/>
            <a:ext cx="2620896" cy="190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688" y="4764160"/>
            <a:ext cx="2232248" cy="19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ubdashboard_20_04_15.png"/>
          <p:cNvPicPr>
            <a:picLocks noChangeAspect="1"/>
          </p:cNvPicPr>
          <p:nvPr/>
        </p:nvPicPr>
        <p:blipFill>
          <a:blip r:embed="rId4" cstate="print"/>
          <a:srcRect l="5192" r="6756" b="39785"/>
          <a:stretch>
            <a:fillRect/>
          </a:stretch>
        </p:blipFill>
        <p:spPr>
          <a:xfrm>
            <a:off x="5204102" y="1700808"/>
            <a:ext cx="3832394" cy="4887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data revolution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Data infrastructures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Open and linked data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Big data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Data analytics</a:t>
            </a:r>
          </a:p>
          <a:p>
            <a:r>
              <a:rPr lang="en-IE" dirty="0" smtClean="0"/>
              <a:t>Data markets</a:t>
            </a:r>
          </a:p>
          <a:p>
            <a:r>
              <a:rPr lang="en-IE" dirty="0" smtClean="0"/>
              <a:t>Data ethics</a:t>
            </a:r>
          </a:p>
          <a:p>
            <a:r>
              <a:rPr lang="en-IE" dirty="0" smtClean="0"/>
              <a:t>Conceptualisation of data</a:t>
            </a:r>
          </a:p>
          <a:p>
            <a:endParaRPr lang="en-IE" dirty="0" smtClean="0"/>
          </a:p>
          <a:p>
            <a:r>
              <a:rPr lang="en-IE" dirty="0" smtClean="0"/>
              <a:t>Create disruptive innovations that offer opportunities, challenges and risks for government, business and academy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4" name="Picture 3" descr="cover art T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0808" y="1844824"/>
            <a:ext cx="2221070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Data infrastructures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sz="2400" dirty="0" smtClean="0"/>
              <a:t>Actively planned, </a:t>
            </a:r>
            <a:r>
              <a:rPr lang="en-IE" sz="2400" dirty="0" err="1" smtClean="0"/>
              <a:t>curated</a:t>
            </a:r>
            <a:r>
              <a:rPr lang="en-IE" sz="2400" dirty="0" smtClean="0"/>
              <a:t> and managed</a:t>
            </a:r>
          </a:p>
          <a:p>
            <a:r>
              <a:rPr lang="en-IE" sz="2400" dirty="0" smtClean="0"/>
              <a:t>Enables storing, scaling, combining, sharing and consuming data across networked archives and repositories</a:t>
            </a:r>
          </a:p>
          <a:p>
            <a:r>
              <a:rPr lang="en-IE" sz="2400" dirty="0" smtClean="0"/>
              <a:t>NSIs </a:t>
            </a:r>
            <a:r>
              <a:rPr lang="en-IE" sz="2400" dirty="0" smtClean="0"/>
              <a:t>long operated as such trusted data infrastructures </a:t>
            </a:r>
          </a:p>
          <a:p>
            <a:r>
              <a:rPr lang="en-IE" sz="2400" dirty="0" smtClean="0"/>
              <a:t>Now a need to organise into more coordinated platforms -– </a:t>
            </a:r>
            <a:r>
              <a:rPr lang="en-IE" sz="2400" dirty="0" smtClean="0">
                <a:solidFill>
                  <a:srgbClr val="FF0000"/>
                </a:solidFill>
              </a:rPr>
              <a:t>National Data Infrastructure</a:t>
            </a:r>
            <a:r>
              <a:rPr lang="en-IE" sz="2400" dirty="0" smtClean="0"/>
              <a:t>s, with:</a:t>
            </a:r>
          </a:p>
          <a:p>
            <a:pPr lvl="1"/>
            <a:r>
              <a:rPr lang="en-IE" sz="2200" dirty="0" smtClean="0"/>
              <a:t>dedicated and integrated hardware and networked technologies; interoperable software and middleware services and tools; shared standards, protocols, metadata; shared </a:t>
            </a:r>
            <a:r>
              <a:rPr lang="en-IE" sz="2200" dirty="0" smtClean="0"/>
              <a:t>services, </a:t>
            </a:r>
            <a:r>
              <a:rPr lang="en-IE" sz="2200" dirty="0" smtClean="0"/>
              <a:t>analysis tools &amp; </a:t>
            </a:r>
            <a:r>
              <a:rPr lang="en-IE" sz="2200" dirty="0" smtClean="0"/>
              <a:t>policies</a:t>
            </a:r>
            <a:endParaRPr lang="en-IE" sz="2200" dirty="0" smtClean="0"/>
          </a:p>
          <a:p>
            <a:pPr lvl="1"/>
            <a:r>
              <a:rPr lang="en-IE" sz="2200" dirty="0" smtClean="0"/>
              <a:t>Also skilled staffing operating across govt departments/agencies –    </a:t>
            </a:r>
            <a:r>
              <a:rPr lang="en-IE" sz="2200" dirty="0" smtClean="0">
                <a:solidFill>
                  <a:srgbClr val="FF0000"/>
                </a:solidFill>
              </a:rPr>
              <a:t>Irish Government Statistical Service</a:t>
            </a:r>
          </a:p>
          <a:p>
            <a:r>
              <a:rPr lang="en-IE" sz="2400" dirty="0" smtClean="0"/>
              <a:t>Data </a:t>
            </a:r>
            <a:r>
              <a:rPr lang="en-IE" sz="2400" dirty="0" smtClean="0"/>
              <a:t>within NDIs being federated into larger pan-national infrastructures (</a:t>
            </a:r>
            <a:r>
              <a:rPr lang="en-IE" sz="2400" dirty="0" err="1" smtClean="0"/>
              <a:t>Eurostat</a:t>
            </a:r>
            <a:r>
              <a:rPr lang="en-IE" sz="2400" dirty="0" smtClean="0"/>
              <a:t>, ESPON, UN, etc)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and linked data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sz="2400" dirty="0" smtClean="0"/>
              <a:t>Opening PSI (and other) data for </a:t>
            </a:r>
            <a:r>
              <a:rPr lang="en-IE" sz="2400" dirty="0" smtClean="0"/>
              <a:t>re-use </a:t>
            </a:r>
          </a:p>
          <a:p>
            <a:r>
              <a:rPr lang="en-IE" sz="2400" dirty="0" smtClean="0"/>
              <a:t>Driven </a:t>
            </a:r>
            <a:r>
              <a:rPr lang="en-IE" sz="2400" dirty="0" smtClean="0"/>
              <a:t>by arguments re. transparency, participation, collaboration, economic development</a:t>
            </a:r>
          </a:p>
          <a:p>
            <a:r>
              <a:rPr lang="en-IE" sz="2400" dirty="0" smtClean="0"/>
              <a:t>Linking data/metadata using non-propriety formats and URIs and </a:t>
            </a:r>
            <a:r>
              <a:rPr lang="en-IE" sz="2400" dirty="0" smtClean="0"/>
              <a:t>RDF</a:t>
            </a:r>
            <a:endParaRPr lang="en-IE" sz="2400" dirty="0" smtClean="0"/>
          </a:p>
          <a:p>
            <a:r>
              <a:rPr lang="en-IE" sz="2400" dirty="0" smtClean="0"/>
              <a:t>NSIs already very active in this space; other government data providers much further beyond</a:t>
            </a:r>
          </a:p>
          <a:p>
            <a:r>
              <a:rPr lang="en-IE" sz="2400" dirty="0" smtClean="0"/>
              <a:t>More to be done, especially: </a:t>
            </a:r>
          </a:p>
          <a:p>
            <a:pPr lvl="1"/>
            <a:r>
              <a:rPr lang="en-IE" sz="2000" dirty="0" smtClean="0"/>
              <a:t>retro opening and linking of historical records </a:t>
            </a:r>
          </a:p>
          <a:p>
            <a:pPr lvl="1"/>
            <a:r>
              <a:rPr lang="en-IE" sz="2000" dirty="0" smtClean="0"/>
              <a:t>producing APIs &amp; machine-readable formats</a:t>
            </a:r>
          </a:p>
          <a:p>
            <a:pPr lvl="1"/>
            <a:r>
              <a:rPr lang="en-IE" sz="2000" dirty="0" smtClean="0"/>
              <a:t>upgrading extent of openness (licensing re. re-use, reworking, redistribution, reselling)</a:t>
            </a:r>
          </a:p>
          <a:p>
            <a:pPr lvl="1"/>
            <a:r>
              <a:rPr lang="en-IE" sz="2000" dirty="0" smtClean="0"/>
              <a:t>using non-proprietary formats </a:t>
            </a:r>
          </a:p>
          <a:p>
            <a:pPr lvl="1"/>
            <a:r>
              <a:rPr lang="en-IE" sz="2000" dirty="0" smtClean="0"/>
              <a:t>opening data about the organizations themselves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1628800"/>
            <a:ext cx="8784976" cy="504056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Big data</a:t>
            </a:r>
            <a:endParaRPr lang="en-I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3530" y="1916832"/>
          <a:ext cx="8424935" cy="4573864"/>
        </p:xfrm>
        <a:graphic>
          <a:graphicData uri="http://schemas.openxmlformats.org/drawingml/2006/table">
            <a:tbl>
              <a:tblPr/>
              <a:tblGrid>
                <a:gridCol w="2807704"/>
                <a:gridCol w="2976349"/>
                <a:gridCol w="2640882"/>
              </a:tblGrid>
              <a:tr h="64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rebuchet MS" pitchFamily="34" charset="0"/>
                          <a:ea typeface="Arial"/>
                        </a:rPr>
                        <a:t>Characteristic</a:t>
                      </a:r>
                      <a:endParaRPr lang="en-IE" sz="2000" dirty="0">
                        <a:solidFill>
                          <a:srgbClr val="002060"/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rebuchet MS" pitchFamily="34" charset="0"/>
                          <a:ea typeface="Arial"/>
                        </a:rPr>
                        <a:t>Small data</a:t>
                      </a:r>
                      <a:endParaRPr lang="en-IE" sz="2000" dirty="0">
                        <a:solidFill>
                          <a:srgbClr val="002060"/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rebuchet MS" pitchFamily="34" charset="0"/>
                          <a:ea typeface="Arial"/>
                        </a:rPr>
                        <a:t>Big data</a:t>
                      </a:r>
                      <a:endParaRPr lang="en-IE" sz="2000" dirty="0">
                        <a:solidFill>
                          <a:srgbClr val="002060"/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Volume</a:t>
                      </a:r>
                      <a:endParaRPr lang="en-IE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Limited to large</a:t>
                      </a:r>
                      <a:endParaRPr lang="en-IE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Very large</a:t>
                      </a:r>
                      <a:endParaRPr lang="en-IE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Exhaustivity</a:t>
                      </a:r>
                      <a:endParaRPr lang="en-IE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Samples</a:t>
                      </a:r>
                      <a:endParaRPr lang="en-IE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Entire populations</a:t>
                      </a:r>
                      <a:endParaRPr lang="en-IE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Resolution and </a:t>
                      </a:r>
                      <a:r>
                        <a:rPr lang="en-US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indexicality</a:t>
                      </a:r>
                      <a:endParaRPr lang="en-IE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Coarse &amp; weak to tight &amp; strong</a:t>
                      </a:r>
                      <a:endParaRPr lang="en-IE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Tight &amp; strong</a:t>
                      </a:r>
                      <a:endParaRPr lang="en-IE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Relationality</a:t>
                      </a:r>
                      <a:endParaRPr lang="en-IE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Weak to strong</a:t>
                      </a:r>
                      <a:endParaRPr lang="en-IE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Strong</a:t>
                      </a:r>
                      <a:endParaRPr lang="en-IE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Velocity</a:t>
                      </a:r>
                      <a:endParaRPr lang="en-IE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Slow, freeze-framed</a:t>
                      </a:r>
                      <a:endParaRPr lang="en-IE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Fast</a:t>
                      </a:r>
                      <a:endParaRPr lang="en-IE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Variety</a:t>
                      </a:r>
                      <a:endParaRPr lang="en-IE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Limited to wide</a:t>
                      </a:r>
                      <a:endParaRPr lang="en-IE" sz="200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Wide</a:t>
                      </a:r>
                      <a:endParaRPr lang="en-IE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Flexible and scalable</a:t>
                      </a:r>
                      <a:endParaRPr lang="en-IE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Low to middling</a:t>
                      </a:r>
                      <a:endParaRPr lang="en-IE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itchFamily="34" charset="0"/>
                          <a:ea typeface="Arial"/>
                        </a:rPr>
                        <a:t>High</a:t>
                      </a:r>
                      <a:endParaRPr lang="en-IE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itchFamily="34" charset="0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Big data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84088"/>
            <a:ext cx="5040560" cy="5184576"/>
          </a:xfrm>
        </p:spPr>
        <p:txBody>
          <a:bodyPr>
            <a:normAutofit fontScale="77500" lnSpcReduction="20000"/>
          </a:bodyPr>
          <a:lstStyle/>
          <a:p>
            <a:r>
              <a:rPr lang="en-IE" dirty="0" smtClean="0"/>
              <a:t>Diverse range of public and private generation of fine-scale data about citizens and places in real-time:</a:t>
            </a:r>
          </a:p>
          <a:p>
            <a:pPr lvl="1"/>
            <a:r>
              <a:rPr lang="en-IE" dirty="0" smtClean="0"/>
              <a:t>utilities</a:t>
            </a:r>
            <a:endParaRPr lang="en-IE" dirty="0" smtClean="0"/>
          </a:p>
          <a:p>
            <a:pPr lvl="1"/>
            <a:r>
              <a:rPr lang="en-IE" dirty="0" smtClean="0"/>
              <a:t>transport </a:t>
            </a:r>
            <a:r>
              <a:rPr lang="en-IE" dirty="0" smtClean="0"/>
              <a:t>providers</a:t>
            </a:r>
            <a:endParaRPr lang="en-IE" dirty="0" smtClean="0"/>
          </a:p>
          <a:p>
            <a:pPr lvl="1"/>
            <a:r>
              <a:rPr lang="en-IE" dirty="0" smtClean="0"/>
              <a:t>environmental </a:t>
            </a:r>
            <a:r>
              <a:rPr lang="en-IE" dirty="0" smtClean="0"/>
              <a:t>agencies</a:t>
            </a:r>
            <a:endParaRPr lang="en-IE" dirty="0" smtClean="0"/>
          </a:p>
          <a:p>
            <a:pPr lvl="1"/>
            <a:r>
              <a:rPr lang="en-IE" dirty="0" smtClean="0"/>
              <a:t>mobile phone </a:t>
            </a:r>
            <a:r>
              <a:rPr lang="en-IE" dirty="0" smtClean="0"/>
              <a:t>operators</a:t>
            </a:r>
            <a:endParaRPr lang="en-IE" dirty="0" smtClean="0"/>
          </a:p>
          <a:p>
            <a:pPr lvl="1"/>
            <a:r>
              <a:rPr lang="en-IE" dirty="0" smtClean="0"/>
              <a:t>travel and accommodation websites </a:t>
            </a:r>
          </a:p>
          <a:p>
            <a:pPr lvl="1"/>
            <a:r>
              <a:rPr lang="en-IE" dirty="0" smtClean="0"/>
              <a:t>social media </a:t>
            </a:r>
            <a:r>
              <a:rPr lang="en-IE" dirty="0" smtClean="0"/>
              <a:t>sites</a:t>
            </a:r>
            <a:endParaRPr lang="en-IE" dirty="0" smtClean="0"/>
          </a:p>
          <a:p>
            <a:pPr lvl="1"/>
            <a:r>
              <a:rPr lang="en-IE" dirty="0" smtClean="0"/>
              <a:t>financial institutions and retail </a:t>
            </a:r>
            <a:r>
              <a:rPr lang="en-IE" dirty="0" smtClean="0"/>
              <a:t>chains</a:t>
            </a:r>
            <a:endParaRPr lang="en-IE" dirty="0" smtClean="0"/>
          </a:p>
          <a:p>
            <a:pPr lvl="1"/>
            <a:r>
              <a:rPr lang="en-IE" dirty="0" smtClean="0"/>
              <a:t>private surveillance and security </a:t>
            </a:r>
            <a:r>
              <a:rPr lang="en-IE" dirty="0" smtClean="0"/>
              <a:t>firms</a:t>
            </a:r>
          </a:p>
          <a:p>
            <a:pPr lvl="1"/>
            <a:r>
              <a:rPr lang="en-IE" dirty="0" smtClean="0"/>
              <a:t>emergency services</a:t>
            </a:r>
            <a:endParaRPr lang="en-IE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590" y="1628802"/>
            <a:ext cx="1982186" cy="118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n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6566" y="2924946"/>
            <a:ext cx="1586402" cy="1188271"/>
          </a:xfrm>
          <a:prstGeom prst="rect">
            <a:avLst/>
          </a:prstGeom>
        </p:spPr>
      </p:pic>
      <p:pic>
        <p:nvPicPr>
          <p:cNvPr id="6" name="Picture 5" descr="surveillance cam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8792" y="1628802"/>
            <a:ext cx="1598098" cy="1197031"/>
          </a:xfrm>
          <a:prstGeom prst="rect">
            <a:avLst/>
          </a:prstGeom>
        </p:spPr>
      </p:pic>
      <p:pic>
        <p:nvPicPr>
          <p:cNvPr id="7" name="Picture 6" descr="rota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8792" y="5517233"/>
            <a:ext cx="1650376" cy="123675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15958" t="16230" r="17127"/>
          <a:stretch>
            <a:fillRect/>
          </a:stretch>
        </p:blipFill>
        <p:spPr bwMode="auto">
          <a:xfrm>
            <a:off x="5412568" y="5445225"/>
            <a:ext cx="1853318" cy="130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pcpro.co.uk/blogs/wp-content/uploads/2009/07/openstreetmap-google-chrome-29072009-112029.jpg"/>
          <p:cNvPicPr>
            <a:picLocks noChangeAspect="1" noChangeArrowheads="1"/>
          </p:cNvPicPr>
          <p:nvPr/>
        </p:nvPicPr>
        <p:blipFill>
          <a:blip r:embed="rId7" cstate="print"/>
          <a:srcRect t="8337"/>
          <a:stretch>
            <a:fillRect/>
          </a:stretch>
        </p:blipFill>
        <p:spPr bwMode="auto">
          <a:xfrm>
            <a:off x="5412568" y="4293096"/>
            <a:ext cx="1872208" cy="1044021"/>
          </a:xfrm>
          <a:prstGeom prst="rect">
            <a:avLst/>
          </a:prstGeom>
          <a:noFill/>
        </p:spPr>
      </p:pic>
      <p:pic>
        <p:nvPicPr>
          <p:cNvPr id="1026" name="Picture 2" descr="Image result for checkout till"/>
          <p:cNvPicPr>
            <a:picLocks noChangeAspect="1" noChangeArrowheads="1"/>
          </p:cNvPicPr>
          <p:nvPr/>
        </p:nvPicPr>
        <p:blipFill>
          <a:blip r:embed="rId8" cstate="print"/>
          <a:srcRect r="9841"/>
          <a:stretch>
            <a:fillRect/>
          </a:stretch>
        </p:blipFill>
        <p:spPr bwMode="auto">
          <a:xfrm>
            <a:off x="5329102" y="2856704"/>
            <a:ext cx="1979202" cy="1368152"/>
          </a:xfrm>
          <a:prstGeom prst="rect">
            <a:avLst/>
          </a:prstGeom>
          <a:noFill/>
        </p:spPr>
      </p:pic>
      <p:pic>
        <p:nvPicPr>
          <p:cNvPr id="1028" name="Picture 4" descr="Image result for leapcard"/>
          <p:cNvPicPr>
            <a:picLocks noChangeAspect="1" noChangeArrowheads="1"/>
          </p:cNvPicPr>
          <p:nvPr/>
        </p:nvPicPr>
        <p:blipFill>
          <a:blip r:embed="rId9" cstate="print"/>
          <a:srcRect r="7141"/>
          <a:stretch>
            <a:fillRect/>
          </a:stretch>
        </p:blipFill>
        <p:spPr bwMode="auto">
          <a:xfrm>
            <a:off x="7380312" y="4193793"/>
            <a:ext cx="1656184" cy="1224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Data analytics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sz="3000" dirty="0" smtClean="0"/>
              <a:t>Challenge of making sense of big data is coping with </a:t>
            </a:r>
            <a:r>
              <a:rPr lang="en-IE" sz="3000" dirty="0" smtClean="0"/>
              <a:t>its:</a:t>
            </a:r>
          </a:p>
          <a:p>
            <a:pPr lvl="1"/>
            <a:r>
              <a:rPr lang="en-IE" sz="2600" dirty="0" smtClean="0"/>
              <a:t>abundance </a:t>
            </a:r>
            <a:r>
              <a:rPr lang="en-IE" sz="2600" dirty="0" smtClean="0"/>
              <a:t>and </a:t>
            </a:r>
            <a:r>
              <a:rPr lang="en-IE" sz="2600" dirty="0" err="1" smtClean="0"/>
              <a:t>exhaustivity</a:t>
            </a:r>
            <a:r>
              <a:rPr lang="en-IE" sz="2600" dirty="0" smtClean="0"/>
              <a:t> </a:t>
            </a:r>
          </a:p>
          <a:p>
            <a:pPr lvl="1"/>
            <a:r>
              <a:rPr lang="en-IE" sz="2600" dirty="0" smtClean="0"/>
              <a:t>timeliness </a:t>
            </a:r>
            <a:r>
              <a:rPr lang="en-IE" sz="2600" dirty="0" smtClean="0"/>
              <a:t>and </a:t>
            </a:r>
            <a:r>
              <a:rPr lang="en-IE" sz="2600" dirty="0" smtClean="0"/>
              <a:t>dynamism</a:t>
            </a:r>
          </a:p>
          <a:p>
            <a:pPr lvl="1"/>
            <a:r>
              <a:rPr lang="en-IE" sz="2600" dirty="0" smtClean="0"/>
              <a:t>messiness </a:t>
            </a:r>
            <a:r>
              <a:rPr lang="en-IE" sz="2600" dirty="0" smtClean="0"/>
              <a:t>and </a:t>
            </a:r>
            <a:r>
              <a:rPr lang="en-IE" sz="2600" dirty="0" smtClean="0"/>
              <a:t>uncertainty</a:t>
            </a:r>
          </a:p>
          <a:p>
            <a:pPr lvl="1"/>
            <a:r>
              <a:rPr lang="en-IE" sz="2600" dirty="0" smtClean="0"/>
              <a:t>semi-structured </a:t>
            </a:r>
            <a:r>
              <a:rPr lang="en-IE" sz="2600" dirty="0" smtClean="0"/>
              <a:t>or unstructured nature</a:t>
            </a:r>
          </a:p>
          <a:p>
            <a:r>
              <a:rPr lang="en-IE" sz="3000" dirty="0" smtClean="0"/>
              <a:t>Solution has been machine learning made possible by advances in </a:t>
            </a:r>
            <a:r>
              <a:rPr lang="en-IE" sz="3000" dirty="0" smtClean="0"/>
              <a:t>computation</a:t>
            </a:r>
            <a:endParaRPr lang="en-IE" sz="3000" dirty="0" smtClean="0"/>
          </a:p>
          <a:p>
            <a:r>
              <a:rPr lang="en-IE" sz="3000" dirty="0" smtClean="0"/>
              <a:t>Four broad classes of analytics: </a:t>
            </a:r>
          </a:p>
          <a:p>
            <a:pPr lvl="1"/>
            <a:r>
              <a:rPr lang="en-IE" sz="2600" dirty="0" smtClean="0"/>
              <a:t>data mining and pattern recognition</a:t>
            </a:r>
          </a:p>
          <a:p>
            <a:pPr lvl="1"/>
            <a:r>
              <a:rPr lang="en-IE" sz="2600" dirty="0" smtClean="0"/>
              <a:t>statistical analysis</a:t>
            </a:r>
          </a:p>
          <a:p>
            <a:pPr lvl="1"/>
            <a:r>
              <a:rPr lang="en-IE" sz="2600" dirty="0" smtClean="0"/>
              <a:t>prediction, simulation, and optimization </a:t>
            </a:r>
          </a:p>
          <a:p>
            <a:pPr lvl="1"/>
            <a:r>
              <a:rPr lang="en-IE" sz="2600" dirty="0" smtClean="0"/>
              <a:t>data visualization and visual analytics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V Flash Framework with Custom App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6024"/>
            <a:ext cx="9144000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5911</TotalTime>
  <Words>1286</Words>
  <Application>Microsoft Office PowerPoint</Application>
  <PresentationFormat>On-screen Show (4:3)</PresentationFormat>
  <Paragraphs>219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Impact of the Data Revolution on  Official Statistics:  Opportunities, Challenges and Risks</vt:lpstr>
      <vt:lpstr>Background</vt:lpstr>
      <vt:lpstr>The data revolution</vt:lpstr>
      <vt:lpstr>Data infrastructures</vt:lpstr>
      <vt:lpstr>Open and linked data</vt:lpstr>
      <vt:lpstr>Big data</vt:lpstr>
      <vt:lpstr>Big data</vt:lpstr>
      <vt:lpstr>Data analytics</vt:lpstr>
      <vt:lpstr>Slide 9</vt:lpstr>
      <vt:lpstr>Big data and official statistics (source ESSC 2014)</vt:lpstr>
      <vt:lpstr>Big data and official statistics</vt:lpstr>
      <vt:lpstr>Big data: opportunities</vt:lpstr>
      <vt:lpstr>Big data: challenges</vt:lpstr>
      <vt:lpstr>Big data: risks</vt:lpstr>
      <vt:lpstr>Way forward</vt:lpstr>
      <vt:lpstr>Way forward</vt:lpstr>
      <vt:lpstr>Conclusion</vt:lpstr>
      <vt:lpstr>Conclusion</vt:lpstr>
      <vt:lpstr>Slide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Data and the Programmable City</dc:title>
  <dc:subject>NSB Strategy for Statistics 2015-2020</dc:subject>
  <dc:creator>Administrator</dc:creator>
  <cp:lastModifiedBy>Rob Kitchin</cp:lastModifiedBy>
  <cp:revision>242</cp:revision>
  <dcterms:created xsi:type="dcterms:W3CDTF">2013-11-12T13:54:51Z</dcterms:created>
  <dcterms:modified xsi:type="dcterms:W3CDTF">2015-09-07T17:36:51Z</dcterms:modified>
</cp:coreProperties>
</file>