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392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042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386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19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999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288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10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158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3732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587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181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03840-16CC-422B-99A6-27E72AF00DE4}" type="datetimeFigureOut">
              <a:rPr lang="en-IE" smtClean="0"/>
              <a:t>25/10/2016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3EBB-C798-4B72-8067-3C99805154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394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www.google.ie/url?url=http://www.peacepalacelibrary.nl/2010/11/the-influence-of-ngos-on-international-law/&amp;rct=j&amp;frm=1&amp;q=&amp;esrc=s&amp;sa=U&amp;ved=0ahUKEwixhIj-nI7OAhVSGsAKHeh7Buo4FBDBbggtMAw&amp;usg=AFQjCNEXbRvqEuiVg9IAglkF15p68wWKEA" TargetMode="External"/><Relationship Id="rId18" Type="http://schemas.openxmlformats.org/officeDocument/2006/relationships/image" Target="../media/image13.png"/><Relationship Id="rId3" Type="http://schemas.openxmlformats.org/officeDocument/2006/relationships/hyperlink" Target="http://www.google.ie/url?url=http://www.liftphd.com/category/market-research-big-data-customer-analytics/&amp;rct=j&amp;frm=1&amp;q=&amp;esrc=s&amp;sa=U&amp;ved=0ahUKEwik4PXPn4LOAhUIBMAKHbdLAoEQwW4IFzAB&amp;usg=AFQjCNFbz0qX-I_bb6AZz3AlH4jRilOTFg" TargetMode="External"/><Relationship Id="rId21" Type="http://schemas.openxmlformats.org/officeDocument/2006/relationships/image" Target="../media/image15.jpeg"/><Relationship Id="rId7" Type="http://schemas.openxmlformats.org/officeDocument/2006/relationships/hyperlink" Target="http://www.google.ie/url?url=http://www.samsung.com/sa_en/microsite/ativ/ativ_pc.html&amp;rct=j&amp;frm=1&amp;q=&amp;esrc=s&amp;sa=U&amp;ved=0ahUKEwiGtPyunYLOAhXrJsAKHYjQD_gQwW4IIzAH&amp;usg=AFQjCNEhw4_K8eXpSXAS3H2HZ3tZ43PPDA" TargetMode="External"/><Relationship Id="rId12" Type="http://schemas.openxmlformats.org/officeDocument/2006/relationships/image" Target="../media/image9.png"/><Relationship Id="rId17" Type="http://schemas.openxmlformats.org/officeDocument/2006/relationships/image" Target="../media/image12.jpeg"/><Relationship Id="rId2" Type="http://schemas.openxmlformats.org/officeDocument/2006/relationships/image" Target="../media/image1.jpg"/><Relationship Id="rId16" Type="http://schemas.openxmlformats.org/officeDocument/2006/relationships/hyperlink" Target="http://www.google.ie/url?url=http://www.mobyaffiliates.com/blog/location-location-location-how-accurate-are-geo-targeted-mobile-ads-interview-with-4infos-tim-jenkins/&amp;rct=j&amp;frm=1&amp;q=&amp;esrc=s&amp;sa=U&amp;ved=0ahUKEwiH0bnKtNrOAhUXM8AKHS67DuYQwW4IFzAB&amp;usg=AFQjCNEviW4cEFw7w7gBm0UDquLMuexbpg" TargetMode="External"/><Relationship Id="rId20" Type="http://schemas.openxmlformats.org/officeDocument/2006/relationships/hyperlink" Target="http://www.google.ie/url?url=http://firstcitizenam.ie/statistical-yearbook-ireland-2015/&amp;rct=j&amp;frm=1&amp;q=&amp;esrc=s&amp;sa=U&amp;ved=0ahUKEwja9eLHmI7OAhXoBcAKHfmyCDcQwW4IFTAA&amp;usg=AFQjCNFAnKLZQsI_C2_cnF7HBU0M_Jh8QA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jpe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19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6.jpeg"/><Relationship Id="rId1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ie/url?url=http://firstcitizenam.ie/statistical-yearbook-ireland-2015/&amp;rct=j&amp;frm=1&amp;q=&amp;esrc=s&amp;sa=U&amp;ved=0ahUKEwja9eLHmI7OAhXoBcAKHfmyCDcQwW4IFTAA&amp;usg=AFQjCNFAnKLZQsI_C2_cnF7HBU0M_Jh8QA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ie/url?url=http://www.peacepalacelibrary.nl/2010/11/the-influence-of-ngos-on-international-law/&amp;rct=j&amp;frm=1&amp;q=&amp;esrc=s&amp;sa=U&amp;ved=0ahUKEwixhIj-nI7OAhVSGsAKHeh7Buo4FBDBbggtMAw&amp;usg=AFQjCNEXbRvqEuiVg9IAglkF15p68wWKEA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3112191" y="5805264"/>
            <a:ext cx="2663635" cy="891521"/>
            <a:chOff x="3112191" y="5805264"/>
            <a:chExt cx="2663635" cy="891521"/>
          </a:xfrm>
        </p:grpSpPr>
        <p:sp>
          <p:nvSpPr>
            <p:cNvPr id="2" name="Oval 1"/>
            <p:cNvSpPr/>
            <p:nvPr/>
          </p:nvSpPr>
          <p:spPr>
            <a:xfrm>
              <a:off x="4355976" y="5805264"/>
              <a:ext cx="288032" cy="288032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3" name="Oval 2"/>
            <p:cNvSpPr/>
            <p:nvPr/>
          </p:nvSpPr>
          <p:spPr>
            <a:xfrm>
              <a:off x="4830205" y="6408753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" name="Oval 3"/>
            <p:cNvSpPr/>
            <p:nvPr/>
          </p:nvSpPr>
          <p:spPr>
            <a:xfrm>
              <a:off x="3894940" y="6408753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6" name="Straight Arrow Connector 5"/>
            <p:cNvCxnSpPr>
              <a:stCxn id="4" idx="7"/>
              <a:endCxn id="2" idx="3"/>
            </p:cNvCxnSpPr>
            <p:nvPr/>
          </p:nvCxnSpPr>
          <p:spPr>
            <a:xfrm flipV="1">
              <a:off x="4140791" y="6051115"/>
              <a:ext cx="257366" cy="399819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2" idx="5"/>
              <a:endCxn id="3" idx="1"/>
            </p:cNvCxnSpPr>
            <p:nvPr/>
          </p:nvCxnSpPr>
          <p:spPr>
            <a:xfrm>
              <a:off x="4601827" y="6051115"/>
              <a:ext cx="270559" cy="399819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4" idx="6"/>
              <a:endCxn id="3" idx="2"/>
            </p:cNvCxnSpPr>
            <p:nvPr/>
          </p:nvCxnSpPr>
          <p:spPr>
            <a:xfrm>
              <a:off x="4182972" y="6552769"/>
              <a:ext cx="64723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112191" y="5805264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b="1" u="sng" dirty="0" smtClean="0"/>
                <a:t>Business / Entity</a:t>
              </a:r>
              <a:endParaRPr lang="en-IE" sz="1200" b="1" u="sn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27754" y="6373491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b="1" u="sng" dirty="0" smtClean="0"/>
                <a:t>Person</a:t>
              </a:r>
              <a:endParaRPr lang="en-IE" sz="1200" b="1" u="sn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39514" y="6414269"/>
              <a:ext cx="8904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b="1" u="sng" dirty="0" smtClean="0"/>
                <a:t>Location</a:t>
              </a:r>
              <a:endParaRPr lang="en-IE" sz="1200" b="1" u="sng" dirty="0"/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0" y="5589240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4" name="Group 273"/>
          <p:cNvGrpSpPr/>
          <p:nvPr/>
        </p:nvGrpSpPr>
        <p:grpSpPr>
          <a:xfrm>
            <a:off x="251521" y="4139331"/>
            <a:ext cx="1314894" cy="1296034"/>
            <a:chOff x="251521" y="4139331"/>
            <a:chExt cx="1314894" cy="1296034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1" y="4543618"/>
              <a:ext cx="1296144" cy="891747"/>
            </a:xfrm>
            <a:prstGeom prst="rect">
              <a:avLst/>
            </a:prstGeom>
          </p:spPr>
        </p:pic>
        <p:sp>
          <p:nvSpPr>
            <p:cNvPr id="63" name="TextBox 62"/>
            <p:cNvSpPr txBox="1"/>
            <p:nvPr/>
          </p:nvSpPr>
          <p:spPr>
            <a:xfrm>
              <a:off x="310377" y="4139331"/>
              <a:ext cx="12560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b="1" u="sng" dirty="0" smtClean="0"/>
                <a:t>E-Services</a:t>
              </a:r>
              <a:endParaRPr lang="en-IE" sz="1200" b="1" u="sng" dirty="0"/>
            </a:p>
          </p:txBody>
        </p:sp>
      </p:grpSp>
      <p:sp>
        <p:nvSpPr>
          <p:cNvPr id="73" name="Rectangle 72"/>
          <p:cNvSpPr/>
          <p:nvPr/>
        </p:nvSpPr>
        <p:spPr>
          <a:xfrm>
            <a:off x="7222066" y="3975348"/>
            <a:ext cx="1262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DATA SILOS</a:t>
            </a:r>
            <a:endParaRPr lang="en-IE" b="1" u="sng" dirty="0"/>
          </a:p>
        </p:txBody>
      </p:sp>
      <p:sp>
        <p:nvSpPr>
          <p:cNvPr id="74" name="Rectangle 73"/>
          <p:cNvSpPr/>
          <p:nvPr/>
        </p:nvSpPr>
        <p:spPr>
          <a:xfrm>
            <a:off x="7180010" y="5723964"/>
            <a:ext cx="1896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DATA IDENTIFIERS</a:t>
            </a:r>
            <a:endParaRPr lang="en-IE" b="1" u="sng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107504" y="3971837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7250286" y="2956111"/>
            <a:ext cx="1825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RECORD LINKING</a:t>
            </a:r>
            <a:endParaRPr lang="en-IE" b="1" u="sng" dirty="0"/>
          </a:p>
        </p:txBody>
      </p:sp>
      <p:grpSp>
        <p:nvGrpSpPr>
          <p:cNvPr id="5" name="Group 4"/>
          <p:cNvGrpSpPr/>
          <p:nvPr/>
        </p:nvGrpSpPr>
        <p:grpSpPr>
          <a:xfrm>
            <a:off x="1795224" y="2892980"/>
            <a:ext cx="1538932" cy="948853"/>
            <a:chOff x="5195777" y="4639553"/>
            <a:chExt cx="1538932" cy="948853"/>
          </a:xfrm>
        </p:grpSpPr>
        <p:grpSp>
          <p:nvGrpSpPr>
            <p:cNvPr id="58" name="Group 57"/>
            <p:cNvGrpSpPr/>
            <p:nvPr/>
          </p:nvGrpSpPr>
          <p:grpSpPr>
            <a:xfrm>
              <a:off x="5508104" y="4639553"/>
              <a:ext cx="648072" cy="687312"/>
              <a:chOff x="2483768" y="4689140"/>
              <a:chExt cx="648072" cy="687312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2483768" y="4725144"/>
                <a:ext cx="0" cy="64807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2483768" y="5376452"/>
                <a:ext cx="64807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131840" y="4725144"/>
                <a:ext cx="0" cy="64807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Oval 61"/>
              <p:cNvSpPr/>
              <p:nvPr/>
            </p:nvSpPr>
            <p:spPr>
              <a:xfrm>
                <a:off x="2483768" y="4689140"/>
                <a:ext cx="648072" cy="72008"/>
              </a:xfrm>
              <a:prstGeom prst="ellipse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5195777" y="5311407"/>
              <a:ext cx="1538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Dept</a:t>
              </a:r>
              <a:r>
                <a:rPr lang="en-IE" sz="12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1 warehouse</a:t>
              </a:r>
              <a:endParaRPr lang="en-IE" sz="12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510436" y="4789349"/>
              <a:ext cx="242022" cy="5342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752458" y="5181227"/>
              <a:ext cx="180071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932529" y="5024881"/>
              <a:ext cx="242021" cy="30874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cxnSp>
        <p:nvCxnSpPr>
          <p:cNvPr id="108" name="Straight Arrow Connector 107"/>
          <p:cNvCxnSpPr/>
          <p:nvPr/>
        </p:nvCxnSpPr>
        <p:spPr>
          <a:xfrm flipH="1" flipV="1">
            <a:off x="2430710" y="3817646"/>
            <a:ext cx="702491" cy="807611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4167209" y="3806958"/>
            <a:ext cx="4664" cy="72897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07504" y="2708920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7251632" y="2242715"/>
            <a:ext cx="108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ANALYSIS</a:t>
            </a:r>
            <a:endParaRPr lang="en-IE" b="1" u="sng" dirty="0"/>
          </a:p>
        </p:txBody>
      </p:sp>
      <p:cxnSp>
        <p:nvCxnSpPr>
          <p:cNvPr id="149" name="Straight Connector 148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150"/>
          <p:cNvSpPr/>
          <p:nvPr/>
        </p:nvSpPr>
        <p:spPr>
          <a:xfrm>
            <a:off x="7263022" y="1228349"/>
            <a:ext cx="1307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REPORTING</a:t>
            </a:r>
            <a:endParaRPr lang="en-IE" b="1" u="sng" dirty="0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59578" y="925373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7263022" y="340713"/>
            <a:ext cx="1208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DECISIONS</a:t>
            </a:r>
            <a:endParaRPr lang="en-IE" b="1" u="sng" dirty="0"/>
          </a:p>
        </p:txBody>
      </p:sp>
      <p:pic>
        <p:nvPicPr>
          <p:cNvPr id="1032" name="Picture 8" descr="Image result for analytic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479" y="1070852"/>
            <a:ext cx="542463" cy="336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10" y="196000"/>
            <a:ext cx="7143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341" y="1207522"/>
            <a:ext cx="575885" cy="357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5" name="Group 274"/>
          <p:cNvGrpSpPr/>
          <p:nvPr/>
        </p:nvGrpSpPr>
        <p:grpSpPr>
          <a:xfrm>
            <a:off x="7216693" y="4241579"/>
            <a:ext cx="1859477" cy="1146365"/>
            <a:chOff x="7216693" y="4241579"/>
            <a:chExt cx="1859477" cy="1146365"/>
          </a:xfrm>
        </p:grpSpPr>
        <p:sp>
          <p:nvSpPr>
            <p:cNvPr id="64" name="TextBox 63"/>
            <p:cNvSpPr txBox="1"/>
            <p:nvPr/>
          </p:nvSpPr>
          <p:spPr>
            <a:xfrm>
              <a:off x="7756426" y="4241579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b="1" u="sng" dirty="0" smtClean="0"/>
                <a:t>E-Footprint</a:t>
              </a:r>
              <a:endParaRPr lang="en-IE" sz="1200" b="1" u="sng" dirty="0"/>
            </a:p>
          </p:txBody>
        </p:sp>
        <p:pic>
          <p:nvPicPr>
            <p:cNvPr id="1028" name="Picture 4" descr="Image result for pc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6693" y="4811510"/>
              <a:ext cx="562478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17" descr="http://www.syabas.com.my/uploads/syabasci__0008_Layer%2022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9171" y="4523278"/>
              <a:ext cx="1296999" cy="864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490" y="143323"/>
            <a:ext cx="799292" cy="59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721" y="98000"/>
            <a:ext cx="540406" cy="67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8" name="Straight Arrow Connector 127"/>
          <p:cNvCxnSpPr/>
          <p:nvPr/>
        </p:nvCxnSpPr>
        <p:spPr>
          <a:xfrm flipH="1" flipV="1">
            <a:off x="2798757" y="3754913"/>
            <a:ext cx="808709" cy="91173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249508" y="1613516"/>
            <a:ext cx="4454" cy="15180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3177951" y="2153701"/>
            <a:ext cx="590550" cy="1821696"/>
            <a:chOff x="3177951" y="1846274"/>
            <a:chExt cx="590550" cy="2129124"/>
          </a:xfrm>
        </p:grpSpPr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7951" y="2727623"/>
              <a:ext cx="590550" cy="1247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5" name="Picture 14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7951" y="1846274"/>
              <a:ext cx="590550" cy="1247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Straight Arrow Connector 6"/>
          <p:cNvCxnSpPr/>
          <p:nvPr/>
        </p:nvCxnSpPr>
        <p:spPr>
          <a:xfrm flipV="1">
            <a:off x="165106" y="188640"/>
            <a:ext cx="0" cy="6357535"/>
          </a:xfrm>
          <a:prstGeom prst="straightConnector1">
            <a:avLst/>
          </a:prstGeom>
          <a:ln w="444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 rot="16200000">
            <a:off x="-432049" y="2039404"/>
            <a:ext cx="983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Information</a:t>
            </a:r>
            <a:endParaRPr lang="en-IE" sz="1200" b="1" dirty="0"/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-432049" y="5912616"/>
            <a:ext cx="983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Data Model</a:t>
            </a:r>
            <a:endParaRPr lang="en-IE" sz="1200" b="1" dirty="0"/>
          </a:p>
        </p:txBody>
      </p:sp>
      <p:sp>
        <p:nvSpPr>
          <p:cNvPr id="133" name="TextBox 132"/>
          <p:cNvSpPr txBox="1"/>
          <p:nvPr/>
        </p:nvSpPr>
        <p:spPr>
          <a:xfrm rot="16200000">
            <a:off x="-648142" y="3177476"/>
            <a:ext cx="1440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Integrated Data</a:t>
            </a:r>
            <a:endParaRPr lang="en-IE" sz="1200" b="1" dirty="0"/>
          </a:p>
        </p:txBody>
      </p:sp>
      <p:sp>
        <p:nvSpPr>
          <p:cNvPr id="141" name="TextBox 140"/>
          <p:cNvSpPr txBox="1"/>
          <p:nvPr/>
        </p:nvSpPr>
        <p:spPr>
          <a:xfrm rot="16200000">
            <a:off x="-418050" y="4456185"/>
            <a:ext cx="983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Raw Data</a:t>
            </a:r>
            <a:endParaRPr lang="en-IE" sz="1200" b="1" dirty="0"/>
          </a:p>
        </p:txBody>
      </p:sp>
      <p:sp>
        <p:nvSpPr>
          <p:cNvPr id="142" name="TextBox 141"/>
          <p:cNvSpPr txBox="1"/>
          <p:nvPr/>
        </p:nvSpPr>
        <p:spPr>
          <a:xfrm rot="16200000">
            <a:off x="-461203" y="609008"/>
            <a:ext cx="983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Insight</a:t>
            </a:r>
            <a:endParaRPr lang="en-IE" sz="1200" b="1" dirty="0"/>
          </a:p>
        </p:txBody>
      </p:sp>
      <p:cxnSp>
        <p:nvCxnSpPr>
          <p:cNvPr id="173" name="Straight Arrow Connector 172"/>
          <p:cNvCxnSpPr/>
          <p:nvPr/>
        </p:nvCxnSpPr>
        <p:spPr>
          <a:xfrm flipV="1">
            <a:off x="5200757" y="1438798"/>
            <a:ext cx="0" cy="25274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7" descr="Image result for ngo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991" y="147428"/>
            <a:ext cx="600998" cy="600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8" name="Straight Arrow Connector 187"/>
          <p:cNvCxnSpPr/>
          <p:nvPr/>
        </p:nvCxnSpPr>
        <p:spPr>
          <a:xfrm flipV="1">
            <a:off x="2222766" y="2430671"/>
            <a:ext cx="4664" cy="36275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5" name="Group 1044"/>
          <p:cNvGrpSpPr/>
          <p:nvPr/>
        </p:nvGrpSpPr>
        <p:grpSpPr>
          <a:xfrm>
            <a:off x="1653055" y="1830761"/>
            <a:ext cx="1212281" cy="411954"/>
            <a:chOff x="204018" y="1830014"/>
            <a:chExt cx="1226312" cy="411954"/>
          </a:xfrm>
        </p:grpSpPr>
        <p:sp>
          <p:nvSpPr>
            <p:cNvPr id="195" name="TextBox 194"/>
            <p:cNvSpPr txBox="1"/>
            <p:nvPr/>
          </p:nvSpPr>
          <p:spPr>
            <a:xfrm>
              <a:off x="204018" y="1854521"/>
              <a:ext cx="12263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sz="1200" b="1" dirty="0" smtClean="0"/>
                <a:t>Data Analysts</a:t>
              </a:r>
              <a:endParaRPr lang="en-IE" sz="1200" b="1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04019" y="1830014"/>
              <a:ext cx="1226311" cy="411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04" name="TextBox 203"/>
          <p:cNvSpPr txBox="1"/>
          <p:nvPr/>
        </p:nvSpPr>
        <p:spPr>
          <a:xfrm>
            <a:off x="5446108" y="1208263"/>
            <a:ext cx="8558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800" b="1" dirty="0" smtClean="0"/>
              <a:t>No Micro Data</a:t>
            </a:r>
            <a:endParaRPr lang="en-IE" sz="8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1440627" y="1213102"/>
            <a:ext cx="868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800" b="1" dirty="0" smtClean="0"/>
              <a:t>With </a:t>
            </a:r>
          </a:p>
          <a:p>
            <a:r>
              <a:rPr lang="en-IE" sz="800" b="1" dirty="0" smtClean="0"/>
              <a:t>Micro Data</a:t>
            </a:r>
            <a:endParaRPr lang="en-IE" sz="800" b="1" dirty="0"/>
          </a:p>
        </p:txBody>
      </p:sp>
      <p:grpSp>
        <p:nvGrpSpPr>
          <p:cNvPr id="281" name="Group 280"/>
          <p:cNvGrpSpPr/>
          <p:nvPr/>
        </p:nvGrpSpPr>
        <p:grpSpPr>
          <a:xfrm>
            <a:off x="2798757" y="1654530"/>
            <a:ext cx="1537385" cy="215444"/>
            <a:chOff x="2798757" y="1654530"/>
            <a:chExt cx="1537385" cy="215444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993627" y="1864969"/>
              <a:ext cx="1182790" cy="1851"/>
            </a:xfrm>
            <a:prstGeom prst="straightConnector1">
              <a:avLst/>
            </a:prstGeom>
            <a:ln w="25400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/>
            <p:cNvSpPr txBox="1"/>
            <p:nvPr/>
          </p:nvSpPr>
          <p:spPr>
            <a:xfrm>
              <a:off x="2798757" y="1654530"/>
              <a:ext cx="153738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800" b="1" dirty="0" smtClean="0"/>
                <a:t>Methodology + Aggregate Data</a:t>
              </a:r>
              <a:endParaRPr lang="en-IE" sz="800" b="1" dirty="0"/>
            </a:p>
          </p:txBody>
        </p:sp>
      </p:grpSp>
      <p:sp>
        <p:nvSpPr>
          <p:cNvPr id="216" name="TextBox 215"/>
          <p:cNvSpPr txBox="1"/>
          <p:nvPr/>
        </p:nvSpPr>
        <p:spPr>
          <a:xfrm>
            <a:off x="3191988" y="1850211"/>
            <a:ext cx="11611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800" b="1" dirty="0" smtClean="0"/>
              <a:t>Dept. questions</a:t>
            </a:r>
            <a:endParaRPr lang="en-IE" sz="800" b="1" dirty="0"/>
          </a:p>
        </p:txBody>
      </p:sp>
      <p:cxnSp>
        <p:nvCxnSpPr>
          <p:cNvPr id="224" name="Straight Arrow Connector 223"/>
          <p:cNvCxnSpPr/>
          <p:nvPr/>
        </p:nvCxnSpPr>
        <p:spPr>
          <a:xfrm>
            <a:off x="2990670" y="2063804"/>
            <a:ext cx="1182790" cy="1851"/>
          </a:xfrm>
          <a:prstGeom prst="straightConnector1">
            <a:avLst/>
          </a:prstGeom>
          <a:ln w="254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3995937" y="2887058"/>
            <a:ext cx="3511266" cy="1098368"/>
            <a:chOff x="3995937" y="2887058"/>
            <a:chExt cx="3511266" cy="1098368"/>
          </a:xfrm>
        </p:grpSpPr>
        <p:sp>
          <p:nvSpPr>
            <p:cNvPr id="169" name="TextBox 168"/>
            <p:cNvSpPr txBox="1"/>
            <p:nvPr/>
          </p:nvSpPr>
          <p:spPr>
            <a:xfrm>
              <a:off x="4531628" y="3708427"/>
              <a:ext cx="16235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     CSO Warehouse</a:t>
              </a:r>
              <a:endParaRPr lang="en-IE" sz="12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80" name="Group 279"/>
            <p:cNvGrpSpPr/>
            <p:nvPr/>
          </p:nvGrpSpPr>
          <p:grpSpPr>
            <a:xfrm>
              <a:off x="3995937" y="2887058"/>
              <a:ext cx="3511266" cy="839391"/>
              <a:chOff x="3995937" y="2887058"/>
              <a:chExt cx="3511266" cy="839391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3995937" y="2887058"/>
                <a:ext cx="2351456" cy="818800"/>
                <a:chOff x="2483768" y="4689140"/>
                <a:chExt cx="648072" cy="687312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2483768" y="4725144"/>
                  <a:ext cx="0" cy="64807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2483768" y="5376452"/>
                  <a:ext cx="64807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3131840" y="4725144"/>
                  <a:ext cx="0" cy="64807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Oval 99"/>
                <p:cNvSpPr/>
                <p:nvPr/>
              </p:nvSpPr>
              <p:spPr>
                <a:xfrm>
                  <a:off x="2483768" y="4689140"/>
                  <a:ext cx="648072" cy="72008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/>
                </a:p>
              </p:txBody>
            </p:sp>
          </p:grpSp>
          <p:sp>
            <p:nvSpPr>
              <p:cNvPr id="138" name="Rectangle 137"/>
              <p:cNvSpPr/>
              <p:nvPr/>
            </p:nvSpPr>
            <p:spPr>
              <a:xfrm>
                <a:off x="4770069" y="3094049"/>
                <a:ext cx="861377" cy="60486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4022112" y="3018591"/>
                <a:ext cx="742908" cy="68983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5510436" y="3018590"/>
                <a:ext cx="836957" cy="679455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408127" y="3264784"/>
                <a:ext cx="10990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1200" b="1" u="sng" dirty="0" smtClean="0"/>
                  <a:t>Confidential </a:t>
                </a:r>
              </a:p>
              <a:p>
                <a:r>
                  <a:rPr lang="en-IE" sz="1200" b="1" u="sng" dirty="0" smtClean="0"/>
                  <a:t>Data</a:t>
                </a:r>
                <a:endParaRPr lang="en-IE" sz="1200" b="1" u="sng" dirty="0"/>
              </a:p>
            </p:txBody>
          </p:sp>
        </p:grpSp>
      </p:grpSp>
      <p:sp>
        <p:nvSpPr>
          <p:cNvPr id="117" name="TextBox 116"/>
          <p:cNvSpPr txBox="1"/>
          <p:nvPr/>
        </p:nvSpPr>
        <p:spPr>
          <a:xfrm>
            <a:off x="782430" y="3135723"/>
            <a:ext cx="9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u="sng" dirty="0" smtClean="0"/>
              <a:t>Shareable</a:t>
            </a:r>
          </a:p>
          <a:p>
            <a:r>
              <a:rPr lang="en-IE" sz="1200" b="1" u="sng" dirty="0" smtClean="0"/>
              <a:t> Admin Data</a:t>
            </a:r>
            <a:endParaRPr lang="en-IE" sz="1200" b="1" u="sng" dirty="0"/>
          </a:p>
        </p:txBody>
      </p:sp>
      <p:cxnSp>
        <p:nvCxnSpPr>
          <p:cNvPr id="255" name="Straight Arrow Connector 254"/>
          <p:cNvCxnSpPr/>
          <p:nvPr/>
        </p:nvCxnSpPr>
        <p:spPr>
          <a:xfrm flipV="1">
            <a:off x="5087621" y="3891566"/>
            <a:ext cx="0" cy="217831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8" name="Group 277"/>
          <p:cNvGrpSpPr/>
          <p:nvPr/>
        </p:nvGrpSpPr>
        <p:grpSpPr>
          <a:xfrm>
            <a:off x="4749205" y="5163963"/>
            <a:ext cx="2322236" cy="246516"/>
            <a:chOff x="4742020" y="5085528"/>
            <a:chExt cx="2322236" cy="246516"/>
          </a:xfrm>
        </p:grpSpPr>
        <p:cxnSp>
          <p:nvCxnSpPr>
            <p:cNvPr id="121" name="Straight Arrow Connector 120"/>
            <p:cNvCxnSpPr/>
            <p:nvPr/>
          </p:nvCxnSpPr>
          <p:spPr>
            <a:xfrm flipH="1">
              <a:off x="4742020" y="5085528"/>
              <a:ext cx="2322236" cy="4981"/>
            </a:xfrm>
            <a:prstGeom prst="straightConnector1">
              <a:avLst/>
            </a:prstGeom>
            <a:ln w="412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>
              <a:off x="5241290" y="5116600"/>
              <a:ext cx="143111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800" b="1" dirty="0" smtClean="0"/>
                <a:t>Electronically Observed Data</a:t>
              </a:r>
              <a:endParaRPr lang="en-IE" sz="800" b="1" dirty="0"/>
            </a:p>
          </p:txBody>
        </p:sp>
      </p:grpSp>
      <p:sp>
        <p:nvSpPr>
          <p:cNvPr id="16" name="AutoShape 2" descr="Image result for mobile location d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7" name="AutoShape 4" descr="Image result for mobile location dat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cxnSp>
        <p:nvCxnSpPr>
          <p:cNvPr id="170" name="Straight Arrow Connector 169"/>
          <p:cNvCxnSpPr>
            <a:stCxn id="264" idx="0"/>
          </p:cNvCxnSpPr>
          <p:nvPr/>
        </p:nvCxnSpPr>
        <p:spPr>
          <a:xfrm flipH="1" flipV="1">
            <a:off x="6232835" y="3968791"/>
            <a:ext cx="569328" cy="28121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7" name="Group 276"/>
          <p:cNvGrpSpPr/>
          <p:nvPr/>
        </p:nvGrpSpPr>
        <p:grpSpPr>
          <a:xfrm>
            <a:off x="4819387" y="4224404"/>
            <a:ext cx="2257228" cy="918546"/>
            <a:chOff x="4819387" y="4071172"/>
            <a:chExt cx="2257228" cy="918546"/>
          </a:xfrm>
        </p:grpSpPr>
        <p:grpSp>
          <p:nvGrpSpPr>
            <p:cNvPr id="35" name="Group 34"/>
            <p:cNvGrpSpPr/>
            <p:nvPr/>
          </p:nvGrpSpPr>
          <p:grpSpPr>
            <a:xfrm>
              <a:off x="4819387" y="4071172"/>
              <a:ext cx="536468" cy="589627"/>
              <a:chOff x="4791072" y="4010526"/>
              <a:chExt cx="536468" cy="589627"/>
            </a:xfrm>
          </p:grpSpPr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39513" y="4010526"/>
                <a:ext cx="234869" cy="400504"/>
              </a:xfrm>
              <a:prstGeom prst="rect">
                <a:avLst/>
              </a:prstGeom>
            </p:spPr>
          </p:pic>
          <p:sp>
            <p:nvSpPr>
              <p:cNvPr id="163" name="TextBox 162"/>
              <p:cNvSpPr txBox="1"/>
              <p:nvPr/>
            </p:nvSpPr>
            <p:spPr>
              <a:xfrm>
                <a:off x="4791072" y="4384709"/>
                <a:ext cx="536468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800" b="1" dirty="0" smtClean="0"/>
                  <a:t>Big Data</a:t>
                </a:r>
                <a:endParaRPr lang="en-IE" sz="800" b="1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5467135" y="4087887"/>
              <a:ext cx="785828" cy="778178"/>
              <a:chOff x="5674730" y="4016356"/>
              <a:chExt cx="785828" cy="778178"/>
            </a:xfrm>
          </p:grpSpPr>
          <p:pic>
            <p:nvPicPr>
              <p:cNvPr id="1030" name="Picture 6" descr="Image result for mobile location data">
                <a:hlinkClick r:id="rId16"/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74730" y="4016356"/>
                <a:ext cx="785828" cy="4396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4" name="TextBox 173"/>
              <p:cNvSpPr txBox="1"/>
              <p:nvPr/>
            </p:nvSpPr>
            <p:spPr>
              <a:xfrm>
                <a:off x="5725812" y="4455980"/>
                <a:ext cx="71166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E" sz="800" b="1" dirty="0" smtClean="0"/>
                  <a:t>Secondary</a:t>
                </a:r>
              </a:p>
              <a:p>
                <a:pPr algn="ctr"/>
                <a:r>
                  <a:rPr lang="en-IE" sz="800" b="1" dirty="0" smtClean="0"/>
                  <a:t>Data</a:t>
                </a:r>
                <a:endParaRPr lang="en-IE" sz="800" b="1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6527345" y="4096771"/>
              <a:ext cx="549270" cy="892947"/>
              <a:chOff x="6499030" y="4036125"/>
              <a:chExt cx="549270" cy="892947"/>
            </a:xfrm>
          </p:grpSpPr>
          <p:grpSp>
            <p:nvGrpSpPr>
              <p:cNvPr id="246" name="Group 245"/>
              <p:cNvGrpSpPr/>
              <p:nvPr/>
            </p:nvGrpSpPr>
            <p:grpSpPr>
              <a:xfrm>
                <a:off x="6510293" y="4036125"/>
                <a:ext cx="527110" cy="548626"/>
                <a:chOff x="-661530" y="3354390"/>
                <a:chExt cx="648072" cy="687312"/>
              </a:xfrm>
            </p:grpSpPr>
            <p:pic>
              <p:nvPicPr>
                <p:cNvPr id="242" name="Picture 8"/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642640" y="3528721"/>
                  <a:ext cx="586142" cy="3714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58" name="TextBox 257"/>
                <p:cNvSpPr txBox="1"/>
                <p:nvPr/>
              </p:nvSpPr>
              <p:spPr>
                <a:xfrm>
                  <a:off x="-588484" y="3419787"/>
                  <a:ext cx="528226" cy="2174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IE" sz="600" b="1" u="sng" dirty="0"/>
                </a:p>
              </p:txBody>
            </p:sp>
            <p:grpSp>
              <p:nvGrpSpPr>
                <p:cNvPr id="260" name="Group 259"/>
                <p:cNvGrpSpPr/>
                <p:nvPr/>
              </p:nvGrpSpPr>
              <p:grpSpPr>
                <a:xfrm>
                  <a:off x="-661530" y="3354390"/>
                  <a:ext cx="648072" cy="687312"/>
                  <a:chOff x="2483768" y="4689140"/>
                  <a:chExt cx="648072" cy="687312"/>
                </a:xfrm>
              </p:grpSpPr>
              <p:cxnSp>
                <p:nvCxnSpPr>
                  <p:cNvPr id="261" name="Straight Connector 260"/>
                  <p:cNvCxnSpPr/>
                  <p:nvPr/>
                </p:nvCxnSpPr>
                <p:spPr>
                  <a:xfrm>
                    <a:off x="2483768" y="4725144"/>
                    <a:ext cx="0" cy="648072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Straight Connector 261"/>
                  <p:cNvCxnSpPr/>
                  <p:nvPr/>
                </p:nvCxnSpPr>
                <p:spPr>
                  <a:xfrm>
                    <a:off x="2483768" y="5376452"/>
                    <a:ext cx="648072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3" name="Straight Connector 262"/>
                  <p:cNvCxnSpPr/>
                  <p:nvPr/>
                </p:nvCxnSpPr>
                <p:spPr>
                  <a:xfrm>
                    <a:off x="3131840" y="4725144"/>
                    <a:ext cx="0" cy="648072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4" name="Oval 263"/>
                  <p:cNvSpPr/>
                  <p:nvPr/>
                </p:nvSpPr>
                <p:spPr>
                  <a:xfrm>
                    <a:off x="2483768" y="4689140"/>
                    <a:ext cx="648072" cy="72008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E"/>
                  </a:p>
                </p:txBody>
              </p:sp>
            </p:grpSp>
          </p:grpSp>
          <p:sp>
            <p:nvSpPr>
              <p:cNvPr id="176" name="TextBox 175"/>
              <p:cNvSpPr txBox="1"/>
              <p:nvPr/>
            </p:nvSpPr>
            <p:spPr>
              <a:xfrm>
                <a:off x="6499030" y="4590518"/>
                <a:ext cx="54927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E" sz="800" b="1" dirty="0" smtClean="0"/>
                  <a:t>Primary Data</a:t>
                </a:r>
                <a:endParaRPr lang="en-IE" sz="800" b="1" dirty="0"/>
              </a:p>
            </p:txBody>
          </p:sp>
        </p:grpSp>
      </p:grpSp>
      <p:grpSp>
        <p:nvGrpSpPr>
          <p:cNvPr id="279" name="Group 278"/>
          <p:cNvGrpSpPr/>
          <p:nvPr/>
        </p:nvGrpSpPr>
        <p:grpSpPr>
          <a:xfrm>
            <a:off x="2929997" y="4683677"/>
            <a:ext cx="1951881" cy="931410"/>
            <a:chOff x="2929997" y="4683677"/>
            <a:chExt cx="1951881" cy="931410"/>
          </a:xfrm>
        </p:grpSpPr>
        <p:sp>
          <p:nvSpPr>
            <p:cNvPr id="191" name="TextBox 190"/>
            <p:cNvSpPr txBox="1"/>
            <p:nvPr/>
          </p:nvSpPr>
          <p:spPr>
            <a:xfrm>
              <a:off x="3907127" y="4814338"/>
              <a:ext cx="3240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2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…</a:t>
              </a:r>
              <a:endParaRPr lang="en-IE" sz="28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34" name="Group 233"/>
            <p:cNvGrpSpPr/>
            <p:nvPr/>
          </p:nvGrpSpPr>
          <p:grpSpPr>
            <a:xfrm>
              <a:off x="3435325" y="4701811"/>
              <a:ext cx="674465" cy="913276"/>
              <a:chOff x="3355621" y="4649844"/>
              <a:chExt cx="674465" cy="913276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3355621" y="5286121"/>
                <a:ext cx="6744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1200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Dept</a:t>
                </a:r>
                <a:r>
                  <a:rPr lang="en-IE" sz="12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IE" sz="12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2</a:t>
                </a:r>
                <a:r>
                  <a:rPr lang="en-IE" sz="11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endParaRPr lang="en-IE" sz="11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grpSp>
            <p:nvGrpSpPr>
              <p:cNvPr id="194" name="Group 193"/>
              <p:cNvGrpSpPr/>
              <p:nvPr/>
            </p:nvGrpSpPr>
            <p:grpSpPr>
              <a:xfrm>
                <a:off x="3433151" y="4649844"/>
                <a:ext cx="363448" cy="660864"/>
                <a:chOff x="2483768" y="4689140"/>
                <a:chExt cx="648072" cy="687312"/>
              </a:xfrm>
            </p:grpSpPr>
            <p:cxnSp>
              <p:nvCxnSpPr>
                <p:cNvPr id="200" name="Straight Connector 199"/>
                <p:cNvCxnSpPr/>
                <p:nvPr/>
              </p:nvCxnSpPr>
              <p:spPr>
                <a:xfrm>
                  <a:off x="2483768" y="4725144"/>
                  <a:ext cx="0" cy="64807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>
                  <a:off x="2483768" y="5376452"/>
                  <a:ext cx="64807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>
                  <a:off x="3131840" y="4725144"/>
                  <a:ext cx="0" cy="64807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6" name="Oval 205"/>
                <p:cNvSpPr/>
                <p:nvPr/>
              </p:nvSpPr>
              <p:spPr>
                <a:xfrm>
                  <a:off x="2483768" y="4689140"/>
                  <a:ext cx="648072" cy="72008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/>
                </a:p>
              </p:txBody>
            </p:sp>
          </p:grpSp>
          <p:sp>
            <p:nvSpPr>
              <p:cNvPr id="197" name="Rectangle 196"/>
              <p:cNvSpPr/>
              <p:nvPr/>
            </p:nvSpPr>
            <p:spPr>
              <a:xfrm>
                <a:off x="3437814" y="4792117"/>
                <a:ext cx="121011" cy="51859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3558825" y="5100535"/>
                <a:ext cx="121011" cy="20631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3671690" y="5035613"/>
                <a:ext cx="121011" cy="25929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>
              <a:off x="2929997" y="4695767"/>
              <a:ext cx="674465" cy="913276"/>
              <a:chOff x="3355621" y="4649844"/>
              <a:chExt cx="674465" cy="913276"/>
            </a:xfrm>
          </p:grpSpPr>
          <p:sp>
            <p:nvSpPr>
              <p:cNvPr id="218" name="TextBox 217"/>
              <p:cNvSpPr txBox="1"/>
              <p:nvPr/>
            </p:nvSpPr>
            <p:spPr>
              <a:xfrm>
                <a:off x="3355621" y="5286121"/>
                <a:ext cx="6744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1200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Dept</a:t>
                </a:r>
                <a:r>
                  <a:rPr lang="en-IE" sz="12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1</a:t>
                </a:r>
                <a:r>
                  <a:rPr lang="en-IE" sz="11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endParaRPr lang="en-IE" sz="11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grpSp>
            <p:nvGrpSpPr>
              <p:cNvPr id="219" name="Group 218"/>
              <p:cNvGrpSpPr/>
              <p:nvPr/>
            </p:nvGrpSpPr>
            <p:grpSpPr>
              <a:xfrm>
                <a:off x="3433151" y="4649844"/>
                <a:ext cx="363448" cy="660864"/>
                <a:chOff x="2483768" y="4689140"/>
                <a:chExt cx="648072" cy="687312"/>
              </a:xfrm>
            </p:grpSpPr>
            <p:cxnSp>
              <p:nvCxnSpPr>
                <p:cNvPr id="223" name="Straight Connector 222"/>
                <p:cNvCxnSpPr/>
                <p:nvPr/>
              </p:nvCxnSpPr>
              <p:spPr>
                <a:xfrm>
                  <a:off x="2483768" y="4725144"/>
                  <a:ext cx="0" cy="64807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Straight Connector 248"/>
                <p:cNvCxnSpPr/>
                <p:nvPr/>
              </p:nvCxnSpPr>
              <p:spPr>
                <a:xfrm>
                  <a:off x="2483768" y="5376452"/>
                  <a:ext cx="64807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/>
                <p:cNvCxnSpPr/>
                <p:nvPr/>
              </p:nvCxnSpPr>
              <p:spPr>
                <a:xfrm>
                  <a:off x="3131840" y="4725144"/>
                  <a:ext cx="0" cy="64807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1" name="Oval 250"/>
                <p:cNvSpPr/>
                <p:nvPr/>
              </p:nvSpPr>
              <p:spPr>
                <a:xfrm>
                  <a:off x="2483768" y="4689140"/>
                  <a:ext cx="648072" cy="72008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/>
                </a:p>
              </p:txBody>
            </p:sp>
          </p:grpSp>
          <p:sp>
            <p:nvSpPr>
              <p:cNvPr id="220" name="Rectangle 219"/>
              <p:cNvSpPr/>
              <p:nvPr/>
            </p:nvSpPr>
            <p:spPr>
              <a:xfrm>
                <a:off x="3437814" y="4792117"/>
                <a:ext cx="121011" cy="51859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grpSp>
          <p:nvGrpSpPr>
            <p:cNvPr id="252" name="Group 251"/>
            <p:cNvGrpSpPr/>
            <p:nvPr/>
          </p:nvGrpSpPr>
          <p:grpSpPr>
            <a:xfrm>
              <a:off x="4207413" y="4683677"/>
              <a:ext cx="674465" cy="913276"/>
              <a:chOff x="3355621" y="4649844"/>
              <a:chExt cx="674465" cy="913276"/>
            </a:xfrm>
          </p:grpSpPr>
          <p:sp>
            <p:nvSpPr>
              <p:cNvPr id="253" name="TextBox 252"/>
              <p:cNvSpPr txBox="1"/>
              <p:nvPr/>
            </p:nvSpPr>
            <p:spPr>
              <a:xfrm>
                <a:off x="3355621" y="5286121"/>
                <a:ext cx="6744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1200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Dept</a:t>
                </a:r>
                <a:r>
                  <a:rPr lang="en-IE" sz="12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n</a:t>
                </a:r>
                <a:r>
                  <a:rPr lang="en-IE" sz="11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endParaRPr lang="en-IE" sz="11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grpSp>
            <p:nvGrpSpPr>
              <p:cNvPr id="254" name="Group 253"/>
              <p:cNvGrpSpPr/>
              <p:nvPr/>
            </p:nvGrpSpPr>
            <p:grpSpPr>
              <a:xfrm>
                <a:off x="3433151" y="4649844"/>
                <a:ext cx="363448" cy="660864"/>
                <a:chOff x="2483768" y="4689140"/>
                <a:chExt cx="648072" cy="687312"/>
              </a:xfrm>
            </p:grpSpPr>
            <p:cxnSp>
              <p:nvCxnSpPr>
                <p:cNvPr id="265" name="Straight Connector 264"/>
                <p:cNvCxnSpPr/>
                <p:nvPr/>
              </p:nvCxnSpPr>
              <p:spPr>
                <a:xfrm>
                  <a:off x="2483768" y="4725144"/>
                  <a:ext cx="0" cy="64807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/>
                <p:cNvCxnSpPr/>
                <p:nvPr/>
              </p:nvCxnSpPr>
              <p:spPr>
                <a:xfrm>
                  <a:off x="2483768" y="5376452"/>
                  <a:ext cx="64807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/>
                <p:cNvCxnSpPr/>
                <p:nvPr/>
              </p:nvCxnSpPr>
              <p:spPr>
                <a:xfrm>
                  <a:off x="3131840" y="4725144"/>
                  <a:ext cx="0" cy="64807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9" name="Oval 268"/>
                <p:cNvSpPr/>
                <p:nvPr/>
              </p:nvSpPr>
              <p:spPr>
                <a:xfrm>
                  <a:off x="2483768" y="4689140"/>
                  <a:ext cx="648072" cy="72008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E"/>
                </a:p>
              </p:txBody>
            </p:sp>
          </p:grpSp>
          <p:sp>
            <p:nvSpPr>
              <p:cNvPr id="257" name="Rectangle 256"/>
              <p:cNvSpPr/>
              <p:nvPr/>
            </p:nvSpPr>
            <p:spPr>
              <a:xfrm>
                <a:off x="3546365" y="4832232"/>
                <a:ext cx="133471" cy="449847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</p:grpSp>
      <p:sp>
        <p:nvSpPr>
          <p:cNvPr id="271" name="TextBox 270"/>
          <p:cNvSpPr txBox="1"/>
          <p:nvPr/>
        </p:nvSpPr>
        <p:spPr>
          <a:xfrm>
            <a:off x="3638529" y="4504918"/>
            <a:ext cx="10809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800" b="1" dirty="0" smtClean="0"/>
              <a:t>Administrative Data</a:t>
            </a:r>
            <a:endParaRPr lang="en-IE" sz="800" b="1" dirty="0"/>
          </a:p>
        </p:txBody>
      </p:sp>
      <p:grpSp>
        <p:nvGrpSpPr>
          <p:cNvPr id="276" name="Group 275"/>
          <p:cNvGrpSpPr/>
          <p:nvPr/>
        </p:nvGrpSpPr>
        <p:grpSpPr>
          <a:xfrm>
            <a:off x="1653056" y="4450987"/>
            <a:ext cx="1046736" cy="1062491"/>
            <a:chOff x="1653056" y="4450987"/>
            <a:chExt cx="1046736" cy="1062491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3902" y="4536284"/>
              <a:ext cx="563580" cy="977194"/>
            </a:xfrm>
            <a:prstGeom prst="rect">
              <a:avLst/>
            </a:prstGeom>
          </p:spPr>
        </p:pic>
        <p:cxnSp>
          <p:nvCxnSpPr>
            <p:cNvPr id="67" name="Straight Arrow Connector 66"/>
            <p:cNvCxnSpPr/>
            <p:nvPr/>
          </p:nvCxnSpPr>
          <p:spPr>
            <a:xfrm flipV="1">
              <a:off x="2339752" y="4989491"/>
              <a:ext cx="360040" cy="190"/>
            </a:xfrm>
            <a:prstGeom prst="straightConnector1">
              <a:avLst/>
            </a:prstGeom>
            <a:ln w="412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TextBox 271"/>
            <p:cNvSpPr txBox="1"/>
            <p:nvPr/>
          </p:nvSpPr>
          <p:spPr>
            <a:xfrm>
              <a:off x="1653056" y="4450987"/>
              <a:ext cx="86671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IE" sz="800" b="1" dirty="0" smtClean="0"/>
                <a:t>Structured Data</a:t>
              </a:r>
              <a:endParaRPr lang="en-IE" sz="800" b="1" dirty="0"/>
            </a:p>
          </p:txBody>
        </p:sp>
      </p:grpSp>
      <p:cxnSp>
        <p:nvCxnSpPr>
          <p:cNvPr id="273" name="Straight Arrow Connector 272"/>
          <p:cNvCxnSpPr/>
          <p:nvPr/>
        </p:nvCxnSpPr>
        <p:spPr>
          <a:xfrm flipV="1">
            <a:off x="5857683" y="3866481"/>
            <a:ext cx="0" cy="217831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8" name="Picture 5" descr="Image result for central statistics office logo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81" y="1772989"/>
            <a:ext cx="1055861" cy="82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2" name="Straight Arrow Connector 181"/>
          <p:cNvCxnSpPr/>
          <p:nvPr/>
        </p:nvCxnSpPr>
        <p:spPr>
          <a:xfrm flipV="1">
            <a:off x="5200757" y="2582550"/>
            <a:ext cx="0" cy="25274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7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6" grpId="0"/>
      <p:bldP spid="148" grpId="0"/>
      <p:bldP spid="151" grpId="0"/>
      <p:bldP spid="153" grpId="0"/>
      <p:bldP spid="126" grpId="0"/>
      <p:bldP spid="131" grpId="0"/>
      <p:bldP spid="133" grpId="0"/>
      <p:bldP spid="141" grpId="0"/>
      <p:bldP spid="142" grpId="0"/>
      <p:bldP spid="205" grpId="0"/>
      <p:bldP spid="216" grpId="0"/>
      <p:bldP spid="117" grpId="0"/>
      <p:bldP spid="2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3112191" y="5805264"/>
            <a:ext cx="2663635" cy="891521"/>
            <a:chOff x="3112191" y="5805264"/>
            <a:chExt cx="2663635" cy="891521"/>
          </a:xfrm>
        </p:grpSpPr>
        <p:sp>
          <p:nvSpPr>
            <p:cNvPr id="2" name="Oval 1"/>
            <p:cNvSpPr/>
            <p:nvPr/>
          </p:nvSpPr>
          <p:spPr>
            <a:xfrm>
              <a:off x="4355976" y="5805264"/>
              <a:ext cx="288032" cy="288032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3" name="Oval 2"/>
            <p:cNvSpPr/>
            <p:nvPr/>
          </p:nvSpPr>
          <p:spPr>
            <a:xfrm>
              <a:off x="4830205" y="6408753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" name="Oval 3"/>
            <p:cNvSpPr/>
            <p:nvPr/>
          </p:nvSpPr>
          <p:spPr>
            <a:xfrm>
              <a:off x="3894940" y="6408753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6" name="Straight Arrow Connector 5"/>
            <p:cNvCxnSpPr>
              <a:stCxn id="4" idx="7"/>
              <a:endCxn id="2" idx="3"/>
            </p:cNvCxnSpPr>
            <p:nvPr/>
          </p:nvCxnSpPr>
          <p:spPr>
            <a:xfrm flipV="1">
              <a:off x="4140791" y="6051115"/>
              <a:ext cx="257366" cy="399819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2" idx="5"/>
              <a:endCxn id="3" idx="1"/>
            </p:cNvCxnSpPr>
            <p:nvPr/>
          </p:nvCxnSpPr>
          <p:spPr>
            <a:xfrm>
              <a:off x="4601827" y="6051115"/>
              <a:ext cx="270559" cy="399819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4" idx="6"/>
              <a:endCxn id="3" idx="2"/>
            </p:cNvCxnSpPr>
            <p:nvPr/>
          </p:nvCxnSpPr>
          <p:spPr>
            <a:xfrm>
              <a:off x="4182972" y="6552769"/>
              <a:ext cx="64723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112191" y="5805264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b="1" u="sng" dirty="0" smtClean="0"/>
                <a:t>Business / Entity</a:t>
              </a:r>
              <a:endParaRPr lang="en-IE" sz="1200" b="1" u="sn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27754" y="6373491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b="1" u="sng" dirty="0" smtClean="0"/>
                <a:t>Person</a:t>
              </a:r>
              <a:endParaRPr lang="en-IE" sz="1200" b="1" u="sn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39514" y="6414269"/>
              <a:ext cx="8904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b="1" u="sng" dirty="0" smtClean="0"/>
                <a:t>Location</a:t>
              </a:r>
              <a:endParaRPr lang="en-IE" sz="1200" b="1" u="sng" dirty="0"/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0" y="5589240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222066" y="3975348"/>
            <a:ext cx="1262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DATA SILOS</a:t>
            </a:r>
            <a:endParaRPr lang="en-IE" b="1" u="sng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107504" y="3971837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7263022" y="3264784"/>
            <a:ext cx="1825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RECORD LINKING</a:t>
            </a:r>
            <a:endParaRPr lang="en-IE" b="1" u="sng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2107551" y="2928984"/>
            <a:ext cx="0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107551" y="3580292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755623" y="2928984"/>
            <a:ext cx="0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2107551" y="2892980"/>
            <a:ext cx="648072" cy="720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TextBox 69"/>
          <p:cNvSpPr txBox="1"/>
          <p:nvPr/>
        </p:nvSpPr>
        <p:spPr>
          <a:xfrm>
            <a:off x="1795224" y="3564834"/>
            <a:ext cx="1538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Dept</a:t>
            </a:r>
            <a:r>
              <a:rPr lang="en-I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 warehouse</a:t>
            </a:r>
            <a:endParaRPr lang="en-IE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109883" y="3018590"/>
            <a:ext cx="242022" cy="5584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3" name="Rectangle 82"/>
          <p:cNvSpPr/>
          <p:nvPr/>
        </p:nvSpPr>
        <p:spPr>
          <a:xfrm>
            <a:off x="2295285" y="3018591"/>
            <a:ext cx="236692" cy="568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4" name="Rectangle 83"/>
          <p:cNvSpPr/>
          <p:nvPr/>
        </p:nvSpPr>
        <p:spPr>
          <a:xfrm>
            <a:off x="2531976" y="3018590"/>
            <a:ext cx="242021" cy="5684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08" name="Straight Arrow Connector 107"/>
          <p:cNvCxnSpPr/>
          <p:nvPr/>
        </p:nvCxnSpPr>
        <p:spPr>
          <a:xfrm flipH="1" flipV="1">
            <a:off x="2430710" y="3817646"/>
            <a:ext cx="702491" cy="807611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4167209" y="3806958"/>
            <a:ext cx="4664" cy="72897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07504" y="2708920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7251632" y="2242715"/>
            <a:ext cx="108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ANALYSIS</a:t>
            </a:r>
            <a:endParaRPr lang="en-IE" b="1" u="sng" dirty="0"/>
          </a:p>
        </p:txBody>
      </p:sp>
      <p:cxnSp>
        <p:nvCxnSpPr>
          <p:cNvPr id="149" name="Straight Connector 148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6091" y="692696"/>
            <a:ext cx="9144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7263022" y="340713"/>
            <a:ext cx="1208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DECISIONS</a:t>
            </a:r>
            <a:endParaRPr lang="en-IE" b="1" u="sng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284" y="98000"/>
            <a:ext cx="7143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664" y="45323"/>
            <a:ext cx="799292" cy="59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895" y="0"/>
            <a:ext cx="540406" cy="67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7" name="Straight Arrow Connector 126"/>
          <p:cNvCxnSpPr/>
          <p:nvPr/>
        </p:nvCxnSpPr>
        <p:spPr>
          <a:xfrm flipV="1">
            <a:off x="2861136" y="1278896"/>
            <a:ext cx="335503" cy="40738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H="1" flipV="1">
            <a:off x="2798757" y="3754913"/>
            <a:ext cx="808709" cy="91173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3177951" y="2153701"/>
            <a:ext cx="590550" cy="1821696"/>
            <a:chOff x="3177951" y="1846274"/>
            <a:chExt cx="590550" cy="2129124"/>
          </a:xfrm>
        </p:grpSpPr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7951" y="2727623"/>
              <a:ext cx="590550" cy="1247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5" name="Picture 1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7951" y="1846274"/>
              <a:ext cx="590550" cy="1247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Straight Arrow Connector 6"/>
          <p:cNvCxnSpPr/>
          <p:nvPr/>
        </p:nvCxnSpPr>
        <p:spPr>
          <a:xfrm flipV="1">
            <a:off x="165106" y="188640"/>
            <a:ext cx="0" cy="6357535"/>
          </a:xfrm>
          <a:prstGeom prst="straightConnector1">
            <a:avLst/>
          </a:prstGeom>
          <a:ln w="444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 rot="16200000">
            <a:off x="-432049" y="2039404"/>
            <a:ext cx="983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Information</a:t>
            </a:r>
            <a:endParaRPr lang="en-IE" sz="1200" b="1" dirty="0"/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-432049" y="5912616"/>
            <a:ext cx="983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Data Model</a:t>
            </a:r>
            <a:endParaRPr lang="en-IE" sz="1200" b="1" dirty="0"/>
          </a:p>
        </p:txBody>
      </p:sp>
      <p:sp>
        <p:nvSpPr>
          <p:cNvPr id="133" name="TextBox 132"/>
          <p:cNvSpPr txBox="1"/>
          <p:nvPr/>
        </p:nvSpPr>
        <p:spPr>
          <a:xfrm rot="16200000">
            <a:off x="-648142" y="3177476"/>
            <a:ext cx="1440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Integrated Data</a:t>
            </a:r>
            <a:endParaRPr lang="en-IE" sz="1200" b="1" dirty="0"/>
          </a:p>
        </p:txBody>
      </p:sp>
      <p:sp>
        <p:nvSpPr>
          <p:cNvPr id="141" name="TextBox 140"/>
          <p:cNvSpPr txBox="1"/>
          <p:nvPr/>
        </p:nvSpPr>
        <p:spPr>
          <a:xfrm rot="16200000">
            <a:off x="-418050" y="4456185"/>
            <a:ext cx="983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Raw Data</a:t>
            </a:r>
            <a:endParaRPr lang="en-IE" sz="1200" b="1" dirty="0"/>
          </a:p>
        </p:txBody>
      </p:sp>
      <p:sp>
        <p:nvSpPr>
          <p:cNvPr id="142" name="TextBox 141"/>
          <p:cNvSpPr txBox="1"/>
          <p:nvPr/>
        </p:nvSpPr>
        <p:spPr>
          <a:xfrm rot="16200000">
            <a:off x="-451860" y="818971"/>
            <a:ext cx="983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/>
              <a:t>Insight</a:t>
            </a:r>
            <a:endParaRPr lang="en-IE" sz="1200" b="1" dirty="0"/>
          </a:p>
        </p:txBody>
      </p:sp>
      <p:pic>
        <p:nvPicPr>
          <p:cNvPr id="1034" name="Picture 7" descr="Image result for ngo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165" y="49428"/>
            <a:ext cx="600998" cy="600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1" name="Group 280"/>
          <p:cNvGrpSpPr/>
          <p:nvPr/>
        </p:nvGrpSpPr>
        <p:grpSpPr>
          <a:xfrm>
            <a:off x="2861136" y="1628846"/>
            <a:ext cx="2113375" cy="237974"/>
            <a:chOff x="2861136" y="1628846"/>
            <a:chExt cx="2113375" cy="237974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993627" y="1864969"/>
              <a:ext cx="1182790" cy="1851"/>
            </a:xfrm>
            <a:prstGeom prst="straightConnector1">
              <a:avLst/>
            </a:prstGeom>
            <a:ln w="25400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/>
            <p:cNvSpPr txBox="1"/>
            <p:nvPr/>
          </p:nvSpPr>
          <p:spPr>
            <a:xfrm>
              <a:off x="2861136" y="1628846"/>
              <a:ext cx="21133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800" b="1" dirty="0" smtClean="0"/>
                <a:t>Methodology + Aggregate Data</a:t>
              </a:r>
              <a:endParaRPr lang="en-IE" sz="800" b="1" dirty="0"/>
            </a:p>
          </p:txBody>
        </p:sp>
      </p:grpSp>
      <p:sp>
        <p:nvSpPr>
          <p:cNvPr id="216" name="TextBox 215"/>
          <p:cNvSpPr txBox="1"/>
          <p:nvPr/>
        </p:nvSpPr>
        <p:spPr>
          <a:xfrm>
            <a:off x="3191988" y="1850211"/>
            <a:ext cx="11611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800" b="1" dirty="0" smtClean="0"/>
              <a:t>Dept. questions</a:t>
            </a:r>
            <a:endParaRPr lang="en-IE" sz="800" b="1" dirty="0"/>
          </a:p>
        </p:txBody>
      </p:sp>
      <p:cxnSp>
        <p:nvCxnSpPr>
          <p:cNvPr id="224" name="Straight Arrow Connector 223"/>
          <p:cNvCxnSpPr/>
          <p:nvPr/>
        </p:nvCxnSpPr>
        <p:spPr>
          <a:xfrm>
            <a:off x="2990670" y="2063804"/>
            <a:ext cx="1182790" cy="1851"/>
          </a:xfrm>
          <a:prstGeom prst="straightConnector1">
            <a:avLst/>
          </a:prstGeom>
          <a:ln w="254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0" name="Group 279"/>
          <p:cNvGrpSpPr/>
          <p:nvPr/>
        </p:nvGrpSpPr>
        <p:grpSpPr>
          <a:xfrm>
            <a:off x="3995937" y="2669531"/>
            <a:ext cx="3511266" cy="1056918"/>
            <a:chOff x="3995937" y="2669531"/>
            <a:chExt cx="3511266" cy="1056918"/>
          </a:xfrm>
        </p:grpSpPr>
        <p:grpSp>
          <p:nvGrpSpPr>
            <p:cNvPr id="96" name="Group 95"/>
            <p:cNvGrpSpPr/>
            <p:nvPr/>
          </p:nvGrpSpPr>
          <p:grpSpPr>
            <a:xfrm>
              <a:off x="3995937" y="2887058"/>
              <a:ext cx="2351456" cy="818800"/>
              <a:chOff x="2483768" y="4689140"/>
              <a:chExt cx="648072" cy="687312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>
                <a:off x="2483768" y="4725144"/>
                <a:ext cx="0" cy="64807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2483768" y="5376452"/>
                <a:ext cx="64807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3131840" y="4725144"/>
                <a:ext cx="0" cy="64807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/>
              <p:cNvSpPr/>
              <p:nvPr/>
            </p:nvSpPr>
            <p:spPr>
              <a:xfrm>
                <a:off x="2483768" y="4689140"/>
                <a:ext cx="648072" cy="72008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sp>
          <p:nvSpPr>
            <p:cNvPr id="138" name="Rectangle 137"/>
            <p:cNvSpPr/>
            <p:nvPr/>
          </p:nvSpPr>
          <p:spPr>
            <a:xfrm>
              <a:off x="4770069" y="3094049"/>
              <a:ext cx="861377" cy="6048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022112" y="3018591"/>
              <a:ext cx="742908" cy="6898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510436" y="3018590"/>
              <a:ext cx="836957" cy="67945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175" name="Straight Arrow Connector 174"/>
            <p:cNvCxnSpPr/>
            <p:nvPr/>
          </p:nvCxnSpPr>
          <p:spPr>
            <a:xfrm flipV="1">
              <a:off x="5451790" y="2669531"/>
              <a:ext cx="0" cy="15094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6408127" y="3264784"/>
              <a:ext cx="10990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b="1" u="sng" dirty="0" smtClean="0"/>
                <a:t>Confidential </a:t>
              </a:r>
            </a:p>
            <a:p>
              <a:r>
                <a:rPr lang="en-IE" sz="1200" b="1" u="sng" dirty="0" smtClean="0"/>
                <a:t>Data</a:t>
              </a:r>
              <a:endParaRPr lang="en-IE" sz="1200" b="1" u="sng" dirty="0"/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782430" y="3135723"/>
            <a:ext cx="98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u="sng" dirty="0" smtClean="0"/>
              <a:t>Shareable</a:t>
            </a:r>
          </a:p>
          <a:p>
            <a:r>
              <a:rPr lang="en-IE" sz="1200" b="1" u="sng" dirty="0" smtClean="0"/>
              <a:t> Admin Data</a:t>
            </a:r>
            <a:endParaRPr lang="en-IE" sz="1200" b="1" u="sng" dirty="0"/>
          </a:p>
        </p:txBody>
      </p:sp>
      <p:sp>
        <p:nvSpPr>
          <p:cNvPr id="16" name="AutoShape 2" descr="Image result for mobile location d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7" name="AutoShape 4" descr="Image result for mobile location dat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91" name="TextBox 190"/>
          <p:cNvSpPr txBox="1"/>
          <p:nvPr/>
        </p:nvSpPr>
        <p:spPr>
          <a:xfrm>
            <a:off x="3907127" y="4814338"/>
            <a:ext cx="324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</a:t>
            </a:r>
            <a:endParaRPr lang="en-IE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35325" y="5338088"/>
            <a:ext cx="674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Dept</a:t>
            </a:r>
            <a:r>
              <a:rPr lang="en-IE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I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IE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IE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3512855" y="4701811"/>
            <a:ext cx="363448" cy="660864"/>
            <a:chOff x="2483768" y="4689140"/>
            <a:chExt cx="648072" cy="687312"/>
          </a:xfrm>
        </p:grpSpPr>
        <p:cxnSp>
          <p:nvCxnSpPr>
            <p:cNvPr id="200" name="Straight Connector 199"/>
            <p:cNvCxnSpPr/>
            <p:nvPr/>
          </p:nvCxnSpPr>
          <p:spPr>
            <a:xfrm>
              <a:off x="2483768" y="4725144"/>
              <a:ext cx="0" cy="6480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>
              <a:off x="2483768" y="5376452"/>
              <a:ext cx="64807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3131840" y="4725144"/>
              <a:ext cx="0" cy="6480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Oval 205"/>
            <p:cNvSpPr/>
            <p:nvPr/>
          </p:nvSpPr>
          <p:spPr>
            <a:xfrm>
              <a:off x="2483768" y="4689140"/>
              <a:ext cx="648072" cy="7200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97" name="Rectangle 196"/>
          <p:cNvSpPr/>
          <p:nvPr/>
        </p:nvSpPr>
        <p:spPr>
          <a:xfrm>
            <a:off x="3517518" y="4844084"/>
            <a:ext cx="121011" cy="5185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8" name="Rectangle 197"/>
          <p:cNvSpPr/>
          <p:nvPr/>
        </p:nvSpPr>
        <p:spPr>
          <a:xfrm>
            <a:off x="3638529" y="4838040"/>
            <a:ext cx="121011" cy="5207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9" name="Rectangle 198"/>
          <p:cNvSpPr/>
          <p:nvPr/>
        </p:nvSpPr>
        <p:spPr>
          <a:xfrm>
            <a:off x="3751394" y="4844084"/>
            <a:ext cx="121011" cy="50279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8" name="TextBox 217"/>
          <p:cNvSpPr txBox="1"/>
          <p:nvPr/>
        </p:nvSpPr>
        <p:spPr>
          <a:xfrm>
            <a:off x="2929997" y="5332044"/>
            <a:ext cx="674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Dept</a:t>
            </a:r>
            <a:r>
              <a:rPr lang="en-I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</a:t>
            </a:r>
            <a:r>
              <a:rPr lang="en-IE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IE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19" name="Group 218"/>
          <p:cNvGrpSpPr/>
          <p:nvPr/>
        </p:nvGrpSpPr>
        <p:grpSpPr>
          <a:xfrm>
            <a:off x="3007527" y="4695767"/>
            <a:ext cx="363448" cy="660864"/>
            <a:chOff x="2483768" y="4689140"/>
            <a:chExt cx="648072" cy="687312"/>
          </a:xfrm>
        </p:grpSpPr>
        <p:cxnSp>
          <p:nvCxnSpPr>
            <p:cNvPr id="223" name="Straight Connector 222"/>
            <p:cNvCxnSpPr/>
            <p:nvPr/>
          </p:nvCxnSpPr>
          <p:spPr>
            <a:xfrm>
              <a:off x="2483768" y="4725144"/>
              <a:ext cx="0" cy="6480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>
              <a:off x="2483768" y="5376452"/>
              <a:ext cx="64807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3131840" y="4725144"/>
              <a:ext cx="0" cy="6480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Oval 250"/>
            <p:cNvSpPr/>
            <p:nvPr/>
          </p:nvSpPr>
          <p:spPr>
            <a:xfrm>
              <a:off x="2483768" y="4689140"/>
              <a:ext cx="648072" cy="7200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53" name="TextBox 252"/>
          <p:cNvSpPr txBox="1"/>
          <p:nvPr/>
        </p:nvSpPr>
        <p:spPr>
          <a:xfrm>
            <a:off x="4207413" y="5319954"/>
            <a:ext cx="674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Dept</a:t>
            </a:r>
            <a:r>
              <a:rPr lang="en-IE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</a:t>
            </a:r>
            <a:r>
              <a:rPr lang="en-IE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IE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4" name="Group 253"/>
          <p:cNvGrpSpPr/>
          <p:nvPr/>
        </p:nvGrpSpPr>
        <p:grpSpPr>
          <a:xfrm>
            <a:off x="4284943" y="4683677"/>
            <a:ext cx="363448" cy="660864"/>
            <a:chOff x="2483768" y="4689140"/>
            <a:chExt cx="648072" cy="687312"/>
          </a:xfrm>
        </p:grpSpPr>
        <p:cxnSp>
          <p:nvCxnSpPr>
            <p:cNvPr id="265" name="Straight Connector 264"/>
            <p:cNvCxnSpPr/>
            <p:nvPr/>
          </p:nvCxnSpPr>
          <p:spPr>
            <a:xfrm>
              <a:off x="2483768" y="4725144"/>
              <a:ext cx="0" cy="6480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>
              <a:off x="2483768" y="5376452"/>
              <a:ext cx="64807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>
              <a:off x="3131840" y="4725144"/>
              <a:ext cx="0" cy="6480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Oval 268"/>
            <p:cNvSpPr/>
            <p:nvPr/>
          </p:nvSpPr>
          <p:spPr>
            <a:xfrm>
              <a:off x="2483768" y="4689140"/>
              <a:ext cx="648072" cy="7200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3800917" y="4468233"/>
            <a:ext cx="799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800" b="1" dirty="0" smtClean="0"/>
              <a:t>Admin Data</a:t>
            </a:r>
            <a:endParaRPr lang="en-IE" sz="800" b="1" dirty="0"/>
          </a:p>
        </p:txBody>
      </p:sp>
      <p:sp>
        <p:nvSpPr>
          <p:cNvPr id="240" name="Oval 239"/>
          <p:cNvSpPr/>
          <p:nvPr/>
        </p:nvSpPr>
        <p:spPr>
          <a:xfrm>
            <a:off x="3893037" y="1405636"/>
            <a:ext cx="247560" cy="1912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9" name="Oval 208"/>
          <p:cNvSpPr/>
          <p:nvPr/>
        </p:nvSpPr>
        <p:spPr>
          <a:xfrm>
            <a:off x="3811898" y="1309362"/>
            <a:ext cx="495321" cy="3194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0" name="Rectangle 209"/>
          <p:cNvSpPr/>
          <p:nvPr/>
        </p:nvSpPr>
        <p:spPr>
          <a:xfrm>
            <a:off x="3015123" y="4834766"/>
            <a:ext cx="121011" cy="5185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1" name="Rectangle 210"/>
          <p:cNvSpPr/>
          <p:nvPr/>
        </p:nvSpPr>
        <p:spPr>
          <a:xfrm>
            <a:off x="3136134" y="4828722"/>
            <a:ext cx="121011" cy="5207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2" name="Rectangle 211"/>
          <p:cNvSpPr/>
          <p:nvPr/>
        </p:nvSpPr>
        <p:spPr>
          <a:xfrm>
            <a:off x="3248999" y="4834766"/>
            <a:ext cx="121011" cy="50279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3" name="Rectangle 212"/>
          <p:cNvSpPr/>
          <p:nvPr/>
        </p:nvSpPr>
        <p:spPr>
          <a:xfrm>
            <a:off x="4307220" y="4816652"/>
            <a:ext cx="121011" cy="5185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4" name="Rectangle 213"/>
          <p:cNvSpPr/>
          <p:nvPr/>
        </p:nvSpPr>
        <p:spPr>
          <a:xfrm>
            <a:off x="4428231" y="4810608"/>
            <a:ext cx="121011" cy="5207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5" name="Rectangle 214"/>
          <p:cNvSpPr/>
          <p:nvPr/>
        </p:nvSpPr>
        <p:spPr>
          <a:xfrm>
            <a:off x="4541097" y="4816652"/>
            <a:ext cx="102912" cy="53285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1" name="TextBox 220"/>
          <p:cNvSpPr txBox="1"/>
          <p:nvPr/>
        </p:nvSpPr>
        <p:spPr>
          <a:xfrm>
            <a:off x="277445" y="4714963"/>
            <a:ext cx="114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/>
              <a:t>Departmental</a:t>
            </a:r>
          </a:p>
          <a:p>
            <a:r>
              <a:rPr lang="en-GB" sz="1200" b="1" u="sng" dirty="0" smtClean="0"/>
              <a:t>Administrative</a:t>
            </a:r>
          </a:p>
          <a:p>
            <a:r>
              <a:rPr lang="en-GB" sz="1200" b="1" u="sng" dirty="0" smtClean="0"/>
              <a:t>Data</a:t>
            </a:r>
            <a:endParaRPr lang="en-IE" sz="1200" b="1" u="sng" dirty="0"/>
          </a:p>
        </p:txBody>
      </p:sp>
      <p:cxnSp>
        <p:nvCxnSpPr>
          <p:cNvPr id="243" name="Straight Arrow Connector 242"/>
          <p:cNvCxnSpPr/>
          <p:nvPr/>
        </p:nvCxnSpPr>
        <p:spPr>
          <a:xfrm>
            <a:off x="1401300" y="5016837"/>
            <a:ext cx="546437" cy="12494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1900964" y="4738054"/>
            <a:ext cx="901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chemeClr val="accent6">
                    <a:lumMod val="75000"/>
                  </a:schemeClr>
                </a:solidFill>
              </a:rPr>
              <a:t>Federated</a:t>
            </a:r>
          </a:p>
          <a:p>
            <a:r>
              <a:rPr lang="en-GB" sz="1200" b="1" u="sng" dirty="0" smtClean="0">
                <a:solidFill>
                  <a:schemeClr val="accent6">
                    <a:lumMod val="75000"/>
                  </a:schemeClr>
                </a:solidFill>
              </a:rPr>
              <a:t>Logical</a:t>
            </a:r>
          </a:p>
          <a:p>
            <a:r>
              <a:rPr lang="en-GB" sz="1200" b="1" u="sng" dirty="0" smtClean="0">
                <a:solidFill>
                  <a:schemeClr val="accent6">
                    <a:lumMod val="75000"/>
                  </a:schemeClr>
                </a:solidFill>
              </a:rPr>
              <a:t>NDI</a:t>
            </a:r>
            <a:endParaRPr lang="en-IE" sz="12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56" name="Picture 5" descr="Image result for central statistics office logo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821" y="1722907"/>
            <a:ext cx="1051937" cy="86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9" name="Rectangle 258"/>
          <p:cNvSpPr/>
          <p:nvPr/>
        </p:nvSpPr>
        <p:spPr>
          <a:xfrm>
            <a:off x="6940815" y="1989448"/>
            <a:ext cx="1650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>
                <a:solidFill>
                  <a:schemeClr val="accent6">
                    <a:lumMod val="75000"/>
                  </a:schemeClr>
                </a:solidFill>
              </a:rPr>
              <a:t>MORE / EASIER</a:t>
            </a:r>
            <a:endParaRPr lang="en-IE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7350866" y="2998236"/>
            <a:ext cx="610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>
                <a:solidFill>
                  <a:schemeClr val="accent6">
                    <a:lumMod val="75000"/>
                  </a:schemeClr>
                </a:solidFill>
              </a:rPr>
              <a:t>LESS</a:t>
            </a:r>
            <a:endParaRPr lang="en-IE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22066" y="4622189"/>
            <a:ext cx="1407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>
                <a:solidFill>
                  <a:schemeClr val="accent6">
                    <a:lumMod val="75000"/>
                  </a:schemeClr>
                </a:solidFill>
              </a:rPr>
              <a:t>DATA NODES</a:t>
            </a:r>
            <a:endParaRPr lang="en-IE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7503660" y="3795279"/>
            <a:ext cx="5245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800" b="1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endParaRPr lang="en-IE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1699920" y="1798350"/>
            <a:ext cx="1212281" cy="411954"/>
            <a:chOff x="204018" y="1830014"/>
            <a:chExt cx="1226312" cy="411954"/>
          </a:xfrm>
        </p:grpSpPr>
        <p:sp>
          <p:nvSpPr>
            <p:cNvPr id="121" name="TextBox 120"/>
            <p:cNvSpPr txBox="1"/>
            <p:nvPr/>
          </p:nvSpPr>
          <p:spPr>
            <a:xfrm>
              <a:off x="204018" y="1854521"/>
              <a:ext cx="12263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sz="1200" b="1" dirty="0" smtClean="0"/>
                <a:t>Data Analysts</a:t>
              </a:r>
              <a:endParaRPr lang="en-IE" sz="1200" b="1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04019" y="1830014"/>
              <a:ext cx="1226311" cy="411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cxnSp>
        <p:nvCxnSpPr>
          <p:cNvPr id="129" name="Straight Arrow Connector 128"/>
          <p:cNvCxnSpPr/>
          <p:nvPr/>
        </p:nvCxnSpPr>
        <p:spPr>
          <a:xfrm flipV="1">
            <a:off x="2652471" y="896516"/>
            <a:ext cx="0" cy="808733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264789" y="943036"/>
            <a:ext cx="859579" cy="653854"/>
            <a:chOff x="3063806" y="847410"/>
            <a:chExt cx="859579" cy="653854"/>
          </a:xfrm>
        </p:grpSpPr>
        <p:sp>
          <p:nvSpPr>
            <p:cNvPr id="203" name="TextBox 202"/>
            <p:cNvSpPr txBox="1"/>
            <p:nvPr/>
          </p:nvSpPr>
          <p:spPr>
            <a:xfrm>
              <a:off x="3160836" y="1067082"/>
              <a:ext cx="732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800" b="1" dirty="0" smtClean="0"/>
                <a:t>Anonymous</a:t>
              </a:r>
            </a:p>
            <a:p>
              <a:r>
                <a:rPr lang="en-IE" sz="800" b="1" dirty="0" smtClean="0"/>
                <a:t>Open Data</a:t>
              </a:r>
              <a:endParaRPr lang="en-IE" sz="800" b="1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063806" y="847410"/>
              <a:ext cx="859579" cy="653854"/>
              <a:chOff x="1748199" y="1270519"/>
              <a:chExt cx="365814" cy="337905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>
                <a:off x="1748199" y="1305634"/>
                <a:ext cx="0" cy="29963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1748199" y="1608424"/>
                <a:ext cx="36344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111647" y="1305634"/>
                <a:ext cx="0" cy="29963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Oval 124"/>
              <p:cNvSpPr/>
              <p:nvPr/>
            </p:nvSpPr>
            <p:spPr>
              <a:xfrm>
                <a:off x="1750565" y="1270519"/>
                <a:ext cx="363448" cy="70228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</p:grpSp>
      <p:cxnSp>
        <p:nvCxnSpPr>
          <p:cNvPr id="130" name="Straight Arrow Connector 129"/>
          <p:cNvCxnSpPr/>
          <p:nvPr/>
        </p:nvCxnSpPr>
        <p:spPr>
          <a:xfrm flipV="1">
            <a:off x="5162691" y="878137"/>
            <a:ext cx="0" cy="808733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209" idx="7"/>
          </p:cNvCxnSpPr>
          <p:nvPr/>
        </p:nvCxnSpPr>
        <p:spPr>
          <a:xfrm flipH="1" flipV="1">
            <a:off x="4234681" y="1356142"/>
            <a:ext cx="868214" cy="514427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6918376" y="1144522"/>
            <a:ext cx="1898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/>
              <a:t>INSIGHT REPORTS</a:t>
            </a:r>
            <a:endParaRPr lang="en-IE" b="1" u="sng" dirty="0"/>
          </a:p>
        </p:txBody>
      </p:sp>
      <p:sp>
        <p:nvSpPr>
          <p:cNvPr id="137" name="Rectangle 136"/>
          <p:cNvSpPr/>
          <p:nvPr/>
        </p:nvSpPr>
        <p:spPr>
          <a:xfrm>
            <a:off x="7028359" y="881238"/>
            <a:ext cx="1703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u="sng" dirty="0" smtClean="0">
                <a:solidFill>
                  <a:schemeClr val="accent6">
                    <a:lumMod val="75000"/>
                  </a:schemeClr>
                </a:solidFill>
              </a:rPr>
              <a:t>MORE / BETTER</a:t>
            </a:r>
            <a:endParaRPr lang="en-IE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5771793" y="830531"/>
            <a:ext cx="859579" cy="653854"/>
            <a:chOff x="3063806" y="847410"/>
            <a:chExt cx="859579" cy="653854"/>
          </a:xfrm>
        </p:grpSpPr>
        <p:sp>
          <p:nvSpPr>
            <p:cNvPr id="145" name="TextBox 144"/>
            <p:cNvSpPr txBox="1"/>
            <p:nvPr/>
          </p:nvSpPr>
          <p:spPr>
            <a:xfrm>
              <a:off x="3069366" y="1067082"/>
              <a:ext cx="8236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800" b="1" dirty="0" smtClean="0"/>
                <a:t>Anonymous</a:t>
              </a:r>
            </a:p>
            <a:p>
              <a:r>
                <a:rPr lang="en-IE" sz="800" b="1" dirty="0" smtClean="0"/>
                <a:t>Research Data</a:t>
              </a:r>
              <a:endParaRPr lang="en-IE" sz="800" b="1" dirty="0"/>
            </a:p>
          </p:txBody>
        </p:sp>
        <p:grpSp>
          <p:nvGrpSpPr>
            <p:cNvPr id="147" name="Group 146"/>
            <p:cNvGrpSpPr/>
            <p:nvPr/>
          </p:nvGrpSpPr>
          <p:grpSpPr>
            <a:xfrm>
              <a:off x="3063806" y="847410"/>
              <a:ext cx="859579" cy="653854"/>
              <a:chOff x="1748199" y="1270519"/>
              <a:chExt cx="365814" cy="337905"/>
            </a:xfrm>
          </p:grpSpPr>
          <p:cxnSp>
            <p:nvCxnSpPr>
              <p:cNvPr id="150" name="Straight Connector 149"/>
              <p:cNvCxnSpPr/>
              <p:nvPr/>
            </p:nvCxnSpPr>
            <p:spPr>
              <a:xfrm>
                <a:off x="1748199" y="1305634"/>
                <a:ext cx="0" cy="29963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1748199" y="1608424"/>
                <a:ext cx="36344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2111647" y="1305634"/>
                <a:ext cx="0" cy="29963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Oval 154"/>
              <p:cNvSpPr/>
              <p:nvPr/>
            </p:nvSpPr>
            <p:spPr>
              <a:xfrm>
                <a:off x="1750565" y="1270519"/>
                <a:ext cx="363448" cy="70228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</p:grpSp>
      <p:cxnSp>
        <p:nvCxnSpPr>
          <p:cNvPr id="156" name="Straight Arrow Connector 155"/>
          <p:cNvCxnSpPr/>
          <p:nvPr/>
        </p:nvCxnSpPr>
        <p:spPr>
          <a:xfrm flipV="1">
            <a:off x="5771793" y="1513855"/>
            <a:ext cx="432570" cy="361739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 flipV="1">
            <a:off x="2433399" y="2433597"/>
            <a:ext cx="0" cy="38799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4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139 0.00833 C 0.20781 0.00833 0.37829 0.14642 0.37829 0.31714 C 0.37829 0.48785 0.20781 0.62642 -0.00139 0.62642 C -0.21042 0.62642 -0.38021 0.48785 -0.38021 0.31714 C -0.38021 0.14642 -0.21042 0.00833 -0.00139 0.00833 Z " pathEditMode="relative" rAng="0" ptsTypes="fffff">
                                      <p:cBhvr>
                                        <p:cTn id="6" dur="5000" spd="-100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09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1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6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3" grpId="0" animBg="1"/>
      <p:bldP spid="84" grpId="0" animBg="1"/>
      <p:bldP spid="197" grpId="0" animBg="1"/>
      <p:bldP spid="198" grpId="0" animBg="1"/>
      <p:bldP spid="199" grpId="0" animBg="1"/>
      <p:bldP spid="240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22" grpId="0"/>
      <p:bldP spid="259" grpId="0"/>
      <p:bldP spid="282" grpId="0"/>
      <p:bldP spid="51" grpId="0"/>
      <p:bldP spid="284" grpId="0"/>
      <p:bldP spid="1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180459" y="814510"/>
            <a:ext cx="2362411" cy="2172906"/>
            <a:chOff x="3246708" y="2852936"/>
            <a:chExt cx="1790512" cy="1540058"/>
          </a:xfrm>
        </p:grpSpPr>
        <p:sp>
          <p:nvSpPr>
            <p:cNvPr id="3" name="Oval 2"/>
            <p:cNvSpPr/>
            <p:nvPr/>
          </p:nvSpPr>
          <p:spPr>
            <a:xfrm>
              <a:off x="4094939" y="3212976"/>
              <a:ext cx="288032" cy="288032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" name="Oval 3"/>
            <p:cNvSpPr/>
            <p:nvPr/>
          </p:nvSpPr>
          <p:spPr>
            <a:xfrm>
              <a:off x="4569168" y="3816465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" name="Oval 4"/>
            <p:cNvSpPr/>
            <p:nvPr/>
          </p:nvSpPr>
          <p:spPr>
            <a:xfrm>
              <a:off x="3633903" y="3816465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6" name="Straight Arrow Connector 5"/>
            <p:cNvCxnSpPr>
              <a:stCxn id="5" idx="7"/>
              <a:endCxn id="3" idx="3"/>
            </p:cNvCxnSpPr>
            <p:nvPr/>
          </p:nvCxnSpPr>
          <p:spPr>
            <a:xfrm flipV="1">
              <a:off x="3879754" y="3458827"/>
              <a:ext cx="257366" cy="399819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3" idx="5"/>
              <a:endCxn id="4" idx="1"/>
            </p:cNvCxnSpPr>
            <p:nvPr/>
          </p:nvCxnSpPr>
          <p:spPr>
            <a:xfrm>
              <a:off x="4340790" y="3458827"/>
              <a:ext cx="270559" cy="399819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5" idx="6"/>
              <a:endCxn id="4" idx="2"/>
            </p:cNvCxnSpPr>
            <p:nvPr/>
          </p:nvCxnSpPr>
          <p:spPr>
            <a:xfrm>
              <a:off x="3921935" y="3960481"/>
              <a:ext cx="64723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597479" y="2852936"/>
              <a:ext cx="1296144" cy="239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600" b="1" u="sng" dirty="0" smtClean="0"/>
                <a:t>Business / Entity</a:t>
              </a:r>
              <a:endParaRPr lang="en-IE" sz="1600" b="1" u="sng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89148" y="4153042"/>
              <a:ext cx="648072" cy="239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600" b="1" u="sng" dirty="0" smtClean="0"/>
                <a:t>Person</a:t>
              </a:r>
              <a:endParaRPr lang="en-IE" sz="1600" b="1" u="sng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46708" y="4149080"/>
              <a:ext cx="890412" cy="239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600" b="1" u="sng" dirty="0" smtClean="0"/>
                <a:t>Location</a:t>
              </a:r>
              <a:endParaRPr lang="en-IE" sz="1600" b="1" u="sng" dirty="0"/>
            </a:p>
          </p:txBody>
        </p:sp>
      </p:grpSp>
      <p:sp>
        <p:nvSpPr>
          <p:cNvPr id="12" name="Content Placeholder 2"/>
          <p:cNvSpPr txBox="1">
            <a:spLocks/>
          </p:cNvSpPr>
          <p:nvPr/>
        </p:nvSpPr>
        <p:spPr>
          <a:xfrm>
            <a:off x="539552" y="116632"/>
            <a:ext cx="8075240" cy="8640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IE" b="1" u="sng" dirty="0" smtClean="0"/>
              <a:t>National Data Infrastructure (NDI) Actions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653825" y="3328543"/>
            <a:ext cx="7596336" cy="8640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E" dirty="0" smtClean="0"/>
              <a:t>Collect Identifiers where permissible</a:t>
            </a:r>
          </a:p>
          <a:p>
            <a:pPr marL="914400" lvl="1" indent="-514350"/>
            <a:r>
              <a:rPr lang="en-IE" sz="2400" dirty="0" smtClean="0"/>
              <a:t>Collect once, use often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Identify Pathfinder projects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Leverage CSO expertise</a:t>
            </a:r>
          </a:p>
          <a:p>
            <a:pPr marL="514350" indent="-514350">
              <a:buFont typeface="+mj-lt"/>
              <a:buAutoNum type="arabicPeriod"/>
            </a:pPr>
            <a:endParaRPr lang="en-IE" sz="2800" dirty="0" smtClean="0"/>
          </a:p>
        </p:txBody>
      </p:sp>
      <p:sp>
        <p:nvSpPr>
          <p:cNvPr id="17" name="AutoShape 4" descr="Image result for open for busin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9" name="AutoShape 6" descr="Image result for open for busines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383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21505</TotalTime>
  <Words>168</Words>
  <Application>Microsoft Office PowerPoint</Application>
  <PresentationFormat>On-screen Show (4:3)</PresentationFormat>
  <Paragraphs>88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O'Sullivan</dc:creator>
  <cp:lastModifiedBy>Noel O'Hara</cp:lastModifiedBy>
  <cp:revision>100</cp:revision>
  <cp:lastPrinted>2016-09-06T13:48:42Z</cp:lastPrinted>
  <dcterms:created xsi:type="dcterms:W3CDTF">2016-07-20T13:26:30Z</dcterms:created>
  <dcterms:modified xsi:type="dcterms:W3CDTF">2016-10-25T11:28:31Z</dcterms:modified>
</cp:coreProperties>
</file>