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3" r:id="rId3"/>
    <p:sldId id="281" r:id="rId4"/>
    <p:sldId id="268" r:id="rId5"/>
    <p:sldId id="294" r:id="rId6"/>
    <p:sldId id="295" r:id="rId7"/>
    <p:sldId id="296" r:id="rId8"/>
    <p:sldId id="262" r:id="rId9"/>
    <p:sldId id="302" r:id="rId10"/>
    <p:sldId id="303" r:id="rId11"/>
    <p:sldId id="297" r:id="rId12"/>
    <p:sldId id="298" r:id="rId13"/>
    <p:sldId id="304" r:id="rId14"/>
    <p:sldId id="305" r:id="rId15"/>
    <p:sldId id="308" r:id="rId16"/>
    <p:sldId id="306" r:id="rId17"/>
    <p:sldId id="300" r:id="rId18"/>
  </p:sldIdLst>
  <p:sldSz cx="9144000" cy="6858000" type="screen4x3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2DFB-BB58-4CBB-953A-5773D8B46433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CBDFB-D7B5-4D1F-8C0E-D3BB9C4E1E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911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439EF-CABC-4807-A851-9AC3B597DE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439EF-CABC-4807-A851-9AC3B597DE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439EF-CABC-4807-A851-9AC3B597DE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439EF-CABC-4807-A851-9AC3B597DE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23AAAA-7E74-4209-9A37-42AE2E726864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4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5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0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2E08-F460-4175-ABDB-83BB5DC8B574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28/10/2016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A541-3D00-4CFE-8CB2-6D91E029EEBC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1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Data as a public good:</a:t>
            </a:r>
            <a:br>
              <a:rPr lang="en-IE" dirty="0" smtClean="0"/>
            </a:br>
            <a:r>
              <a:rPr lang="en-IE" dirty="0" smtClean="0"/>
              <a:t>opportunities &amp; challenges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E" dirty="0" err="1" smtClean="0"/>
              <a:t>Muiris</a:t>
            </a:r>
            <a:r>
              <a:rPr lang="en-IE" dirty="0" smtClean="0"/>
              <a:t> O’Connor</a:t>
            </a:r>
          </a:p>
          <a:p>
            <a:r>
              <a:rPr lang="en-IE" dirty="0" smtClean="0"/>
              <a:t>Department of Health</a:t>
            </a:r>
          </a:p>
          <a:p>
            <a:endParaRPr lang="en-IE" dirty="0"/>
          </a:p>
          <a:p>
            <a:r>
              <a:rPr lang="en-IE" dirty="0" smtClean="0"/>
              <a:t>NSB Seminar</a:t>
            </a:r>
          </a:p>
          <a:p>
            <a:r>
              <a:rPr lang="en-IE" dirty="0" smtClean="0"/>
              <a:t>Dublin Castle</a:t>
            </a:r>
          </a:p>
          <a:p>
            <a:r>
              <a:rPr lang="en-IE" dirty="0" smtClean="0"/>
              <a:t>25</a:t>
            </a:r>
            <a:r>
              <a:rPr lang="en-IE" baseline="30000" dirty="0" smtClean="0"/>
              <a:t>th</a:t>
            </a:r>
            <a:r>
              <a:rPr lang="en-IE" dirty="0" smtClean="0"/>
              <a:t> October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13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z="5400" dirty="0" smtClean="0"/>
              <a:t>  Intentionality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a-IE" sz="4400" dirty="0" smtClean="0"/>
          </a:p>
          <a:p>
            <a:endParaRPr lang="ga-IE" sz="4400" dirty="0" smtClean="0"/>
          </a:p>
          <a:p>
            <a:pPr>
              <a:buNone/>
            </a:pPr>
            <a:endParaRPr lang="ga-IE" dirty="0" smtClean="0"/>
          </a:p>
        </p:txBody>
      </p:sp>
      <p:pic>
        <p:nvPicPr>
          <p:cNvPr id="5" name="Content Placeholder 3" descr="intentional defin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4884" y="2057400"/>
            <a:ext cx="496774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...towards a national approach</a:t>
            </a:r>
            <a:endParaRPr lang="en-US" dirty="0"/>
          </a:p>
        </p:txBody>
      </p:sp>
      <p:pic>
        <p:nvPicPr>
          <p:cNvPr id="4" name="Content Placeholder 3" descr="collaboration brass whe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444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E" dirty="0" smtClean="0"/>
              <a:t>Data as an enabler of…</a:t>
            </a:r>
            <a:endParaRPr lang="en-US" dirty="0"/>
          </a:p>
        </p:txBody>
      </p:sp>
      <p:pic>
        <p:nvPicPr>
          <p:cNvPr id="5" name="Content Placeholder 4" descr="Circuit bo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219200"/>
            <a:ext cx="6408443" cy="4525963"/>
          </a:xfr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93264" y="5699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…health services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E" dirty="0" smtClean="0"/>
              <a:t>Data as an enabler of…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93264" y="5699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…</a:t>
            </a:r>
            <a:r>
              <a:rPr lang="en-IE" smtClean="0"/>
              <a:t>advances in medical </a:t>
            </a:r>
            <a:r>
              <a:rPr lang="en-IE" dirty="0" smtClean="0"/>
              <a:t>science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67955" cy="4214975"/>
          </a:xfrm>
        </p:spPr>
      </p:pic>
    </p:spTree>
    <p:extLst>
      <p:ext uri="{BB962C8B-B14F-4D97-AF65-F5344CB8AC3E}">
        <p14:creationId xmlns:p14="http://schemas.microsoft.com/office/powerpoint/2010/main" val="3401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E" dirty="0" smtClean="0"/>
              <a:t>Data as an enabler of…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93264" y="5699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…population health and wellbeing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8" y="1268760"/>
            <a:ext cx="6662276" cy="4570321"/>
          </a:xfrm>
        </p:spPr>
      </p:pic>
    </p:spTree>
    <p:extLst>
      <p:ext uri="{BB962C8B-B14F-4D97-AF65-F5344CB8AC3E}">
        <p14:creationId xmlns:p14="http://schemas.microsoft.com/office/powerpoint/2010/main" val="285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IE" dirty="0" smtClean="0"/>
              <a:t>Back to the grid…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084965"/>
            <a:ext cx="3312368" cy="4688069"/>
          </a:xfrm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/>
              <a:t>&amp; the national statistical infrastructure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39934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Enabling data…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16722" r="1023" b="5159"/>
          <a:stretch/>
        </p:blipFill>
        <p:spPr>
          <a:xfrm>
            <a:off x="3024000" y="1484784"/>
            <a:ext cx="3420000" cy="46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564904"/>
            <a:ext cx="2466975" cy="1847850"/>
          </a:xfrm>
        </p:spPr>
      </p:pic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EEECE1"/>
                </a:solidFill>
              </a:rPr>
              <a:t>Go </a:t>
            </a:r>
            <a:r>
              <a:rPr lang="en-US" sz="4000" dirty="0" err="1" smtClean="0">
                <a:solidFill>
                  <a:srgbClr val="EEECE1"/>
                </a:solidFill>
              </a:rPr>
              <a:t>raibh</a:t>
            </a:r>
            <a:r>
              <a:rPr lang="en-US" sz="4000" dirty="0" smtClean="0">
                <a:solidFill>
                  <a:srgbClr val="EEECE1"/>
                </a:solidFill>
              </a:rPr>
              <a:t> </a:t>
            </a:r>
            <a:r>
              <a:rPr lang="en-US" sz="4000" dirty="0" err="1" smtClean="0">
                <a:solidFill>
                  <a:srgbClr val="EEECE1"/>
                </a:solidFill>
              </a:rPr>
              <a:t>maith</a:t>
            </a:r>
            <a:r>
              <a:rPr lang="en-US" sz="4000" dirty="0" smtClean="0">
                <a:solidFill>
                  <a:srgbClr val="EEECE1"/>
                </a:solidFill>
              </a:rPr>
              <a:t> </a:t>
            </a:r>
            <a:r>
              <a:rPr lang="en-US" sz="4000" dirty="0" err="1" smtClean="0">
                <a:solidFill>
                  <a:srgbClr val="EEECE1"/>
                </a:solidFill>
              </a:rPr>
              <a:t>agaibh</a:t>
            </a:r>
            <a:r>
              <a:rPr lang="en-US" sz="4000" dirty="0" smtClean="0">
                <a:solidFill>
                  <a:srgbClr val="EEECE1"/>
                </a:solidFill>
              </a:rPr>
              <a:t>!</a:t>
            </a:r>
            <a:endParaRPr lang="en-US" sz="4000" dirty="0">
              <a:solidFill>
                <a:srgbClr val="EEECE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Muiris_OConnor@health.gov.ie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79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5400" dirty="0" smtClean="0"/>
              <a:t>“Health”</a:t>
            </a:r>
          </a:p>
        </p:txBody>
      </p:sp>
    </p:spTree>
    <p:extLst>
      <p:ext uri="{BB962C8B-B14F-4D97-AF65-F5344CB8AC3E}">
        <p14:creationId xmlns:p14="http://schemas.microsoft.com/office/powerpoint/2010/main" val="35435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290054" cy="929259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My First impressions: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73" y="1587500"/>
            <a:ext cx="4691658" cy="402789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14537" y="5700141"/>
            <a:ext cx="5186363" cy="929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/>
            </a:r>
            <a:br>
              <a:rPr lang="en-IE" dirty="0"/>
            </a:br>
            <a:r>
              <a:rPr lang="en-IE" sz="11200" dirty="0"/>
              <a:t>everything </a:t>
            </a:r>
            <a:r>
              <a:rPr lang="en-IE" sz="11200" dirty="0" smtClean="0"/>
              <a:t>in health is presented as Exponential</a:t>
            </a:r>
            <a:r>
              <a:rPr lang="en-IE" sz="11200" dirty="0"/>
              <a:t>…</a:t>
            </a:r>
          </a:p>
          <a:p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2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" y="116632"/>
            <a:ext cx="89644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5400" dirty="0" smtClean="0"/>
              <a:t>“lots of data, </a:t>
            </a:r>
            <a:r>
              <a:rPr lang="en-IE" sz="5200" dirty="0" smtClean="0"/>
              <a:t>little information </a:t>
            </a:r>
          </a:p>
          <a:p>
            <a:pPr marL="0" indent="0" algn="ctr">
              <a:buNone/>
            </a:pPr>
            <a:r>
              <a:rPr lang="en-IE" sz="4400" dirty="0" smtClean="0"/>
              <a:t>less intelligence”</a:t>
            </a:r>
          </a:p>
          <a:p>
            <a:pPr marL="0" indent="0" algn="ctr">
              <a:buNone/>
            </a:pPr>
            <a:r>
              <a:rPr lang="en-IE" sz="1800" dirty="0" smtClean="0"/>
              <a:t>(</a:t>
            </a:r>
            <a:r>
              <a:rPr lang="en-IE" sz="1800" dirty="0" err="1" smtClean="0"/>
              <a:t>Dr.</a:t>
            </a:r>
            <a:r>
              <a:rPr lang="en-IE" sz="1800" dirty="0" smtClean="0"/>
              <a:t> Howard Johnson)</a:t>
            </a:r>
            <a:endParaRPr lang="en-IE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22" y="2420888"/>
            <a:ext cx="4429125" cy="267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506" y="533677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Deciphering signal from the noise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6682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IE" dirty="0" smtClean="0"/>
              <a:t>The grid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3672408" cy="5197642"/>
          </a:xfrm>
        </p:spPr>
      </p:pic>
    </p:spTree>
    <p:extLst>
      <p:ext uri="{BB962C8B-B14F-4D97-AF65-F5344CB8AC3E}">
        <p14:creationId xmlns:p14="http://schemas.microsoft.com/office/powerpoint/2010/main" val="41327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IE" dirty="0" smtClean="0"/>
              <a:t>The focus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39884"/>
            <a:ext cx="4824536" cy="5596028"/>
          </a:xfrm>
        </p:spPr>
      </p:pic>
      <p:sp>
        <p:nvSpPr>
          <p:cNvPr id="6" name="Rectangle 5"/>
          <p:cNvSpPr/>
          <p:nvPr/>
        </p:nvSpPr>
        <p:spPr>
          <a:xfrm>
            <a:off x="5292080" y="6165304"/>
            <a:ext cx="15841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39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IE" dirty="0" smtClean="0"/>
              <a:t>The imperative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5292080" y="6165304"/>
            <a:ext cx="158417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47021" cy="4525963"/>
          </a:xfrm>
        </p:spPr>
      </p:pic>
    </p:spTree>
    <p:extLst>
      <p:ext uri="{BB962C8B-B14F-4D97-AF65-F5344CB8AC3E}">
        <p14:creationId xmlns:p14="http://schemas.microsoft.com/office/powerpoint/2010/main" val="29523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…addressing</a:t>
            </a:r>
            <a:br>
              <a:rPr lang="en-IE" dirty="0" smtClean="0"/>
            </a:br>
            <a:r>
              <a:rPr lang="en-IE" dirty="0" smtClean="0"/>
              <a:t>f</a:t>
            </a:r>
            <a:r>
              <a:rPr lang="ga-IE" dirty="0" smtClean="0"/>
              <a:t>ragmentation</a:t>
            </a:r>
            <a:r>
              <a:rPr lang="en-IE" dirty="0" smtClean="0"/>
              <a:t>…</a:t>
            </a:r>
            <a:endParaRPr lang="en-US" dirty="0"/>
          </a:p>
        </p:txBody>
      </p:sp>
      <p:pic>
        <p:nvPicPr>
          <p:cNvPr id="4" name="Content Placeholder 3" descr="Collaboration snowflake on 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262876">
            <a:off x="6524625" y="533400"/>
            <a:ext cx="2619375" cy="2493393"/>
          </a:xfrm>
        </p:spPr>
      </p:pic>
      <p:pic>
        <p:nvPicPr>
          <p:cNvPr id="5" name="Content Placeholder 3" descr="Collaboration snowflake on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164028">
            <a:off x="1600200" y="2133600"/>
            <a:ext cx="4752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Collaboration snowflake on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825132">
            <a:off x="0" y="1524000"/>
            <a:ext cx="2286000" cy="217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Collaboration snowflake on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862924">
            <a:off x="6524625" y="4114800"/>
            <a:ext cx="2619375" cy="249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IE" dirty="0" smtClean="0"/>
              <a:t>…building…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896543" cy="4896543"/>
          </a:xfrm>
        </p:spPr>
      </p:pic>
    </p:spTree>
    <p:extLst>
      <p:ext uri="{BB962C8B-B14F-4D97-AF65-F5344CB8AC3E}">
        <p14:creationId xmlns:p14="http://schemas.microsoft.com/office/powerpoint/2010/main" val="19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115</Words>
  <Application>Microsoft Office PowerPoint</Application>
  <PresentationFormat>On-screen Show (4:3)</PresentationFormat>
  <Paragraphs>40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Data as a public good: opportunities &amp; challenges</vt:lpstr>
      <vt:lpstr>PowerPoint Presentation</vt:lpstr>
      <vt:lpstr> My First impressions: </vt:lpstr>
      <vt:lpstr>PowerPoint Presentation</vt:lpstr>
      <vt:lpstr>The grid</vt:lpstr>
      <vt:lpstr>The focus</vt:lpstr>
      <vt:lpstr>The imperative</vt:lpstr>
      <vt:lpstr>…addressing fragmentation…</vt:lpstr>
      <vt:lpstr>…building…</vt:lpstr>
      <vt:lpstr>  Intentionality</vt:lpstr>
      <vt:lpstr>...towards a national approach</vt:lpstr>
      <vt:lpstr>Data as an enabler of…</vt:lpstr>
      <vt:lpstr>Data as an enabler of…</vt:lpstr>
      <vt:lpstr>Data as an enabler of…</vt:lpstr>
      <vt:lpstr>Back to the grid…</vt:lpstr>
      <vt:lpstr>Enabling data…</vt:lpstr>
      <vt:lpstr>Go raibh maith agaibh!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Muiris O'Connor</dc:creator>
  <cp:lastModifiedBy>Noel O'Hara</cp:lastModifiedBy>
  <cp:revision>69</cp:revision>
  <cp:lastPrinted>2016-10-25T07:55:50Z</cp:lastPrinted>
  <dcterms:created xsi:type="dcterms:W3CDTF">2016-05-23T17:52:53Z</dcterms:created>
  <dcterms:modified xsi:type="dcterms:W3CDTF">2016-10-28T14:02:28Z</dcterms:modified>
</cp:coreProperties>
</file>